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53" r:id="rId3"/>
    <p:sldId id="377" r:id="rId4"/>
    <p:sldId id="375" r:id="rId5"/>
    <p:sldId id="373" r:id="rId6"/>
    <p:sldId id="374" r:id="rId7"/>
    <p:sldId id="337" r:id="rId8"/>
    <p:sldId id="257" r:id="rId9"/>
    <p:sldId id="355" r:id="rId10"/>
    <p:sldId id="354" r:id="rId11"/>
    <p:sldId id="356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6" r:id="rId21"/>
    <p:sldId id="372" r:id="rId22"/>
    <p:sldId id="368" r:id="rId23"/>
    <p:sldId id="369" r:id="rId24"/>
    <p:sldId id="370" r:id="rId25"/>
    <p:sldId id="371" r:id="rId26"/>
    <p:sldId id="376" r:id="rId27"/>
    <p:sldId id="35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00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5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21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61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9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7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FILL: </a:t>
            </a:r>
            <a:r>
              <a:rPr lang="ko-KR" altLang="en-US" dirty="0"/>
              <a:t>도형의 내부만 채움</a:t>
            </a:r>
            <a:endParaRPr lang="en-US" altLang="ko-KR" dirty="0"/>
          </a:p>
          <a:p>
            <a:r>
              <a:rPr lang="en-US" altLang="ko-KR" dirty="0"/>
              <a:t>FILL_AND_STROKE: </a:t>
            </a:r>
            <a:r>
              <a:rPr lang="ko-KR" altLang="en-US" dirty="0"/>
              <a:t>도형의 내부 채움</a:t>
            </a:r>
            <a:r>
              <a:rPr lang="en-US" altLang="ko-KR" dirty="0"/>
              <a:t>, </a:t>
            </a:r>
            <a:r>
              <a:rPr lang="ko-KR" altLang="en-US" dirty="0"/>
              <a:t>외곽선 그림</a:t>
            </a:r>
            <a:endParaRPr lang="en-US" altLang="ko-KR" dirty="0"/>
          </a:p>
          <a:p>
            <a:r>
              <a:rPr lang="en-US" altLang="ko-KR" dirty="0"/>
              <a:t>STROKE: </a:t>
            </a:r>
            <a:r>
              <a:rPr lang="ko-KR" altLang="en-US" dirty="0"/>
              <a:t>도형의 외곽선만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Ch11 &amp; Ch12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0" y="6506494"/>
            <a:ext cx="4145692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AntiAliasing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- </a:t>
            </a:r>
            <a:r>
              <a:rPr lang="ko-KR" altLang="en-US" sz="600" dirty="0"/>
              <a:t>도형의 경계부분을 더 매끄럽게 그려지도록 하는 기술</a:t>
            </a:r>
            <a:endParaRPr lang="en-US" altLang="ko-KR" sz="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500AF-3CE2-646C-E0D0-7DD1079BBE53}"/>
              </a:ext>
            </a:extLst>
          </p:cNvPr>
          <p:cNvSpPr/>
          <p:nvPr/>
        </p:nvSpPr>
        <p:spPr>
          <a:xfrm>
            <a:off x="5803820" y="4524126"/>
            <a:ext cx="1047830" cy="9051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AEBB8-C9DB-B4DF-68E3-ABB75FCEC8BC}"/>
              </a:ext>
            </a:extLst>
          </p:cNvPr>
          <p:cNvSpPr/>
          <p:nvPr/>
        </p:nvSpPr>
        <p:spPr>
          <a:xfrm>
            <a:off x="5788930" y="2582474"/>
            <a:ext cx="2586720" cy="465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3D15D-7E43-F116-4DA1-0572EFE86D71}"/>
              </a:ext>
            </a:extLst>
          </p:cNvPr>
          <p:cNvSpPr/>
          <p:nvPr/>
        </p:nvSpPr>
        <p:spPr>
          <a:xfrm>
            <a:off x="5788930" y="3144581"/>
            <a:ext cx="2586720" cy="6868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6688-2A7F-646D-62D8-DB32EC57B4F3}"/>
              </a:ext>
            </a:extLst>
          </p:cNvPr>
          <p:cNvCxnSpPr>
            <a:cxnSpLocks/>
          </p:cNvCxnSpPr>
          <p:nvPr/>
        </p:nvCxnSpPr>
        <p:spPr>
          <a:xfrm flipV="1">
            <a:off x="7450931" y="3536901"/>
            <a:ext cx="1371336" cy="8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3B222-F379-63DA-408D-9101791DB290}"/>
              </a:ext>
            </a:extLst>
          </p:cNvPr>
          <p:cNvCxnSpPr>
            <a:cxnSpLocks/>
          </p:cNvCxnSpPr>
          <p:nvPr/>
        </p:nvCxnSpPr>
        <p:spPr>
          <a:xfrm>
            <a:off x="5788930" y="5544161"/>
            <a:ext cx="61187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A45016-ADC9-A081-1146-B0093EDCCEAF}"/>
              </a:ext>
            </a:extLst>
          </p:cNvPr>
          <p:cNvCxnSpPr>
            <a:cxnSpLocks/>
          </p:cNvCxnSpPr>
          <p:nvPr/>
        </p:nvCxnSpPr>
        <p:spPr>
          <a:xfrm>
            <a:off x="5803820" y="4401161"/>
            <a:ext cx="16471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69962C-0873-BCB4-0547-0B576A118A53}"/>
              </a:ext>
            </a:extLst>
          </p:cNvPr>
          <p:cNvCxnSpPr>
            <a:cxnSpLocks/>
          </p:cNvCxnSpPr>
          <p:nvPr/>
        </p:nvCxnSpPr>
        <p:spPr>
          <a:xfrm>
            <a:off x="5803820" y="4505936"/>
            <a:ext cx="2778843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037899-FE44-0A08-A9E4-634545CB1506}"/>
              </a:ext>
            </a:extLst>
          </p:cNvPr>
          <p:cNvSpPr txBox="1"/>
          <p:nvPr/>
        </p:nvSpPr>
        <p:spPr>
          <a:xfrm>
            <a:off x="4137984" y="5348002"/>
            <a:ext cx="1278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다시 </a:t>
            </a:r>
            <a:r>
              <a:rPr lang="en-US" altLang="ko-KR" sz="800" dirty="0"/>
              <a:t>onDraw(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FE540C-7DBC-3F6E-F252-952974865AE1}"/>
              </a:ext>
            </a:extLst>
          </p:cNvPr>
          <p:cNvCxnSpPr>
            <a:cxnSpLocks/>
          </p:cNvCxnSpPr>
          <p:nvPr/>
        </p:nvCxnSpPr>
        <p:spPr>
          <a:xfrm flipV="1">
            <a:off x="8582663" y="1706660"/>
            <a:ext cx="1712804" cy="27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D58A0-EB0B-9643-60D7-9955AD2040ED}"/>
              </a:ext>
            </a:extLst>
          </p:cNvPr>
          <p:cNvCxnSpPr>
            <a:cxnSpLocks/>
          </p:cNvCxnSpPr>
          <p:nvPr/>
        </p:nvCxnSpPr>
        <p:spPr>
          <a:xfrm flipH="1">
            <a:off x="5216525" y="5486705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697AE6A-6420-D9CF-DBFC-C96C5F86814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5788930" y="2815237"/>
            <a:ext cx="12700" cy="1651432"/>
          </a:xfrm>
          <a:prstGeom prst="bentConnector4">
            <a:avLst>
              <a:gd name="adj1" fmla="val 3525000"/>
              <a:gd name="adj2" fmla="val 1001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3547D3D-1F18-4651-C4C5-794A5AA61E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786739" y="3477662"/>
            <a:ext cx="1" cy="879605"/>
          </a:xfrm>
          <a:prstGeom prst="bentConnector4">
            <a:avLst>
              <a:gd name="adj1" fmla="val -22860000000"/>
              <a:gd name="adj2" fmla="val 998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C28541-474D-9B38-FBDA-0A73FDFD619C}"/>
              </a:ext>
            </a:extLst>
          </p:cNvPr>
          <p:cNvSpPr txBox="1"/>
          <p:nvPr/>
        </p:nvSpPr>
        <p:spPr>
          <a:xfrm>
            <a:off x="7238881" y="2535110"/>
            <a:ext cx="124027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원호를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5E6E0D-6AEF-3D7D-2462-4A4877B04BDF}"/>
              </a:ext>
            </a:extLst>
          </p:cNvPr>
          <p:cNvSpPr txBox="1"/>
          <p:nvPr/>
        </p:nvSpPr>
        <p:spPr>
          <a:xfrm>
            <a:off x="6952414" y="3095364"/>
            <a:ext cx="1524000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외곽 사각형을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6E48AD-3993-BF16-291E-5463A71687F7}"/>
              </a:ext>
            </a:extLst>
          </p:cNvPr>
          <p:cNvSpPr txBox="1"/>
          <p:nvPr/>
        </p:nvSpPr>
        <p:spPr>
          <a:xfrm>
            <a:off x="3784600" y="4780853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그리는 시작 위치</a:t>
            </a:r>
            <a:r>
              <a:rPr lang="en-US" altLang="ko-KR" sz="800" dirty="0"/>
              <a:t>, </a:t>
            </a:r>
            <a:r>
              <a:rPr lang="ko-KR" altLang="en-US" sz="800" dirty="0"/>
              <a:t>각도 변경 </a:t>
            </a:r>
            <a:endParaRPr lang="en-US" altLang="ko-KR" sz="8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544A6E-4007-4798-215E-4483DA7D41A7}"/>
              </a:ext>
            </a:extLst>
          </p:cNvPr>
          <p:cNvCxnSpPr>
            <a:cxnSpLocks/>
          </p:cNvCxnSpPr>
          <p:nvPr/>
        </p:nvCxnSpPr>
        <p:spPr>
          <a:xfrm flipH="1">
            <a:off x="5216525" y="4919556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12850" y="640665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onKeyDown(int,</a:t>
            </a:r>
            <a:r>
              <a:rPr lang="ko-KR" altLang="en-US" sz="1000" dirty="0"/>
              <a:t> </a:t>
            </a:r>
            <a:r>
              <a:rPr lang="en-US" altLang="ko-KR" sz="1000" dirty="0"/>
              <a:t>KeyEvent) : </a:t>
            </a:r>
            <a:r>
              <a:rPr lang="ko-KR" altLang="en-US" sz="1000" dirty="0"/>
              <a:t>사용자가 키보드를 눌렀을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onKeyUp(int, KeyEvent) : </a:t>
            </a:r>
            <a:r>
              <a:rPr lang="ko-KR" altLang="en-US" sz="1000" dirty="0"/>
              <a:t>사용자가 키에서 손을 뗐을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onTrackballEvent(MotionEvent) : </a:t>
            </a:r>
            <a:r>
              <a:rPr lang="ko-KR" altLang="en-US" sz="1000" dirty="0"/>
              <a:t>사용자가 트랙볼을 움직였을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</a:rPr>
              <a:t>onTouchEvent(MotionEvent): </a:t>
            </a:r>
            <a:r>
              <a:rPr lang="ko-KR" altLang="en-US" sz="1000" dirty="0"/>
              <a:t>사용자가 화면을 터치했을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onFocusChanged(Boolean, int, Rect) : View</a:t>
            </a:r>
            <a:r>
              <a:rPr lang="ko-KR" altLang="en-US" sz="1000" dirty="0"/>
              <a:t>가 포커스를 얻거나 읽었을 때 호출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252843" y="2108248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callback method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overriding (onTouchEvent)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1379894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622199" y="3056391"/>
            <a:ext cx="3243181" cy="320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903631" y="1606219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650" y="1383529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4053731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650" y="4057366"/>
            <a:ext cx="1417500" cy="25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065C7C-C400-2A88-8C3D-0E5CD731F9B1}"/>
              </a:ext>
            </a:extLst>
          </p:cNvPr>
          <p:cNvSpPr/>
          <p:nvPr/>
        </p:nvSpPr>
        <p:spPr>
          <a:xfrm>
            <a:off x="5143418" y="3223881"/>
            <a:ext cx="3172540" cy="2882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3215-8D13-AF84-C25B-F327BFB1C7C9}"/>
              </a:ext>
            </a:extLst>
          </p:cNvPr>
          <p:cNvSpPr txBox="1"/>
          <p:nvPr/>
        </p:nvSpPr>
        <p:spPr>
          <a:xfrm>
            <a:off x="4904527" y="6235755"/>
            <a:ext cx="372800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화면을 터치하면 터치한 위치에 </a:t>
            </a:r>
            <a:r>
              <a:rPr lang="ko-KR" altLang="en-US" sz="800" dirty="0" err="1"/>
              <a:t>랜덤한</a:t>
            </a:r>
            <a:r>
              <a:rPr lang="ko-KR" altLang="en-US" sz="800" dirty="0"/>
              <a:t> 크기와 색상의 원을 그린다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137844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400844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03" y="896701"/>
            <a:ext cx="4060214" cy="5684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A60D45-B385-10A6-0063-58BF5261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4144452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CEC2A7-ED7A-4F85-4A43-61971FDE4CEE}"/>
              </a:ext>
            </a:extLst>
          </p:cNvPr>
          <p:cNvSpPr/>
          <p:nvPr/>
        </p:nvSpPr>
        <p:spPr>
          <a:xfrm>
            <a:off x="3638550" y="6011863"/>
            <a:ext cx="682625" cy="42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B4409F4-A7CB-C7AE-3D44-06F2303D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3" y="4091895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3E6FC-102E-038A-6D6E-06350BEF45F2}"/>
              </a:ext>
            </a:extLst>
          </p:cNvPr>
          <p:cNvSpPr/>
          <p:nvPr/>
        </p:nvSpPr>
        <p:spPr>
          <a:xfrm>
            <a:off x="5857671" y="4787845"/>
            <a:ext cx="3882458" cy="1710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B23DF-4A76-386A-4FE9-08BB8C642162}"/>
              </a:ext>
            </a:extLst>
          </p:cNvPr>
          <p:cNvSpPr txBox="1"/>
          <p:nvPr/>
        </p:nvSpPr>
        <p:spPr>
          <a:xfrm>
            <a:off x="6140031" y="6272466"/>
            <a:ext cx="239567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ScaleGestureDetector</a:t>
            </a:r>
            <a:r>
              <a:rPr lang="ko-KR" altLang="en-US" sz="700" dirty="0">
                <a:solidFill>
                  <a:srgbClr val="FF0000"/>
                </a:solidFill>
              </a:rPr>
              <a:t>를 통해 사자 크기 조절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4061001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82636"/>
            <a:ext cx="2974526" cy="5198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0E395-E48E-344C-8920-D3C7D2D51107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60EAB8-B59F-3F44-3A72-B07A0EFA92B9}"/>
              </a:ext>
            </a:extLst>
          </p:cNvPr>
          <p:cNvSpPr/>
          <p:nvPr/>
        </p:nvSpPr>
        <p:spPr>
          <a:xfrm>
            <a:off x="6411021" y="4560226"/>
            <a:ext cx="1728316" cy="14245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BFE65-05D6-0E9F-6C4B-8C869D1DD7AC}"/>
              </a:ext>
            </a:extLst>
          </p:cNvPr>
          <p:cNvSpPr txBox="1"/>
          <p:nvPr/>
        </p:nvSpPr>
        <p:spPr>
          <a:xfrm>
            <a:off x="2868783" y="4560226"/>
            <a:ext cx="300498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Path.moveTo</a:t>
            </a:r>
            <a:r>
              <a:rPr lang="en-US" altLang="ko-KR" sz="800" dirty="0"/>
              <a:t>:</a:t>
            </a:r>
            <a:r>
              <a:rPr lang="ko-KR" altLang="en-US" sz="800" dirty="0"/>
              <a:t> 터치가 시작되면 경로에 시작점을 저장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Path.lineTo</a:t>
            </a:r>
            <a:r>
              <a:rPr lang="en-US" altLang="ko-KR" sz="800" dirty="0"/>
              <a:t>: </a:t>
            </a:r>
            <a:r>
              <a:rPr lang="ko-KR" altLang="en-US" sz="800" dirty="0"/>
              <a:t>화면에서 손가락이 움직이면 경로에 직선을 저장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DF40F2-5D19-2B93-09DC-2F011BD95E32}"/>
              </a:ext>
            </a:extLst>
          </p:cNvPr>
          <p:cNvCxnSpPr>
            <a:cxnSpLocks/>
          </p:cNvCxnSpPr>
          <p:nvPr/>
        </p:nvCxnSpPr>
        <p:spPr>
          <a:xfrm flipH="1">
            <a:off x="5809797" y="4698929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6D3EF9-1C59-4B00-4C38-D5775706563B}"/>
              </a:ext>
            </a:extLst>
          </p:cNvPr>
          <p:cNvSpPr txBox="1"/>
          <p:nvPr/>
        </p:nvSpPr>
        <p:spPr>
          <a:xfrm>
            <a:off x="3606582" y="3527384"/>
            <a:ext cx="226718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현재까지 </a:t>
            </a:r>
            <a:r>
              <a:rPr lang="en-US" altLang="ko-KR" sz="800" dirty="0"/>
              <a:t>path</a:t>
            </a:r>
            <a:r>
              <a:rPr lang="ko-KR" altLang="en-US" sz="800" dirty="0"/>
              <a:t>에 저장된 경로를 모두 그리기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3A5702-CD69-AA00-EE10-76516C928FCF}"/>
              </a:ext>
            </a:extLst>
          </p:cNvPr>
          <p:cNvCxnSpPr>
            <a:cxnSpLocks/>
          </p:cNvCxnSpPr>
          <p:nvPr/>
        </p:nvCxnSpPr>
        <p:spPr>
          <a:xfrm flipH="1">
            <a:off x="5809797" y="3674644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88ED0-82B7-15E2-A296-F96C80F17092}"/>
              </a:ext>
            </a:extLst>
          </p:cNvPr>
          <p:cNvSpPr/>
          <p:nvPr/>
        </p:nvSpPr>
        <p:spPr>
          <a:xfrm>
            <a:off x="6411021" y="3610506"/>
            <a:ext cx="1406510" cy="1059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73033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87692B-BF90-778F-2957-3DB3AB7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00" y="1373033"/>
            <a:ext cx="3015666" cy="2662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B5B8C-E1FB-7F22-F530-32FDA26C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6804710" y="1373033"/>
            <a:ext cx="3322471" cy="3890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6C646-3002-B117-5EA2-260F10CA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391450" y="1376139"/>
            <a:ext cx="3322472" cy="3890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CB601-293B-F1EA-F777-5DD77F584C24}"/>
              </a:ext>
            </a:extLst>
          </p:cNvPr>
          <p:cNvSpPr txBox="1"/>
          <p:nvPr/>
        </p:nvSpPr>
        <p:spPr>
          <a:xfrm>
            <a:off x="311149" y="4035215"/>
            <a:ext cx="286766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 선택된 색상 버튼과 다른 색상 버튼 터치 시</a:t>
            </a:r>
            <a:r>
              <a:rPr lang="en-US" altLang="ko-KR" sz="8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currPaint</a:t>
            </a:r>
            <a:r>
              <a:rPr lang="ko-KR" altLang="en-US" sz="800" dirty="0"/>
              <a:t>를 선택한 색상 버튼으로 업데이트하고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색상을 변경하도록 한다</a:t>
            </a:r>
            <a:r>
              <a:rPr lang="en-US" altLang="ko-KR" sz="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958A-CA04-435E-22C6-03571D255714}"/>
              </a:ext>
            </a:extLst>
          </p:cNvPr>
          <p:cNvSpPr txBox="1"/>
          <p:nvPr/>
        </p:nvSpPr>
        <p:spPr>
          <a:xfrm>
            <a:off x="3354645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125E-59DB-16BB-2A6C-1CA8A0F8CCE2}"/>
              </a:ext>
            </a:extLst>
          </p:cNvPr>
          <p:cNvSpPr txBox="1"/>
          <p:nvPr/>
        </p:nvSpPr>
        <p:spPr>
          <a:xfrm>
            <a:off x="6750727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980E31-A17B-4F4B-B48A-A25B5DE7CB91}"/>
              </a:ext>
            </a:extLst>
          </p:cNvPr>
          <p:cNvSpPr/>
          <p:nvPr/>
        </p:nvSpPr>
        <p:spPr>
          <a:xfrm>
            <a:off x="386970" y="3072855"/>
            <a:ext cx="2167856" cy="851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29BE-6F32-6645-F9C2-4737CD0D22C0}"/>
              </a:ext>
            </a:extLst>
          </p:cNvPr>
          <p:cNvSpPr txBox="1"/>
          <p:nvPr/>
        </p:nvSpPr>
        <p:spPr>
          <a:xfrm>
            <a:off x="8642513" y="2106046"/>
            <a:ext cx="16662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화면을 터치에 따른 </a:t>
            </a:r>
            <a:r>
              <a:rPr lang="en-US" altLang="ko-KR" sz="800" dirty="0">
                <a:solidFill>
                  <a:srgbClr val="FF0000"/>
                </a:solidFill>
              </a:rPr>
              <a:t>path </a:t>
            </a:r>
            <a:r>
              <a:rPr lang="ko-KR" altLang="en-US" sz="800" dirty="0">
                <a:solidFill>
                  <a:srgbClr val="FF0000"/>
                </a:solidFill>
              </a:rPr>
              <a:t>저장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0C829-3A84-80C9-EF00-FD62293B8E23}"/>
              </a:ext>
            </a:extLst>
          </p:cNvPr>
          <p:cNvSpPr/>
          <p:nvPr/>
        </p:nvSpPr>
        <p:spPr>
          <a:xfrm>
            <a:off x="6982447" y="2383045"/>
            <a:ext cx="3144734" cy="1996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8762-8B4C-0BA2-D6F6-EF2B21D2452C}"/>
              </a:ext>
            </a:extLst>
          </p:cNvPr>
          <p:cNvSpPr/>
          <p:nvPr/>
        </p:nvSpPr>
        <p:spPr>
          <a:xfrm>
            <a:off x="6982447" y="4505093"/>
            <a:ext cx="1944985" cy="6384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778E1D-783D-FB31-127D-7CCC2B2E5E9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4826" y="3536901"/>
            <a:ext cx="4427621" cy="128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548BD2-B3E1-5D27-538F-429F038B3519}"/>
              </a:ext>
            </a:extLst>
          </p:cNvPr>
          <p:cNvSpPr txBox="1"/>
          <p:nvPr/>
        </p:nvSpPr>
        <p:spPr>
          <a:xfrm>
            <a:off x="6747973" y="5197667"/>
            <a:ext cx="286766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 변경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ko-KR" altLang="en-US" sz="1000" dirty="0"/>
              <a:t>리소스로 표시하는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000" dirty="0"/>
              <a:t>이미지 파일을 직접 읽는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filePath.getAbsolutePath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이미지 사용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784080"/>
            <a:ext cx="2539919" cy="2519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1" y="3854938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807" y="3854944"/>
            <a:ext cx="4062587" cy="25199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2562675" y="4903729"/>
            <a:ext cx="195903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mb: </a:t>
            </a:r>
            <a:r>
              <a:rPr lang="ko-KR" altLang="en-US" sz="800" dirty="0"/>
              <a:t>변환행렬 </a:t>
            </a:r>
            <a:r>
              <a:rPr lang="en-US" altLang="ko-KR" sz="800" dirty="0"/>
              <a:t>(1, -1)</a:t>
            </a:r>
            <a:r>
              <a:rPr lang="ko-KR" altLang="en-US" sz="800" dirty="0"/>
              <a:t>이 곱해진 이미지</a:t>
            </a:r>
            <a:br>
              <a:rPr lang="en-US" altLang="ko-KR" sz="800" dirty="0"/>
            </a:br>
            <a:r>
              <a:rPr lang="en-US" altLang="ko-KR" sz="800" dirty="0"/>
              <a:t>      (</a:t>
            </a:r>
            <a:r>
              <a:rPr lang="ko-KR" altLang="en-US" sz="800" dirty="0"/>
              <a:t>상하반전</a:t>
            </a:r>
            <a:r>
              <a:rPr lang="en-US" altLang="ko-KR" sz="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Sb: </a:t>
            </a:r>
            <a:r>
              <a:rPr lang="ko-KR" altLang="en-US" sz="800" dirty="0"/>
              <a:t>크기를 조절한 이미지 </a:t>
            </a:r>
            <a:r>
              <a:rPr lang="en-US" altLang="ko-KR" sz="800" dirty="0"/>
              <a:t>(500, 300)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426F5F-4F7D-7ED5-6A22-65D80B61A92A}"/>
              </a:ext>
            </a:extLst>
          </p:cNvPr>
          <p:cNvCxnSpPr>
            <a:cxnSpLocks/>
          </p:cNvCxnSpPr>
          <p:nvPr/>
        </p:nvCxnSpPr>
        <p:spPr>
          <a:xfrm flipH="1">
            <a:off x="5869712" y="1868127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A2110C-0FEE-7A98-BC63-E3D887343F92}"/>
              </a:ext>
            </a:extLst>
          </p:cNvPr>
          <p:cNvSpPr/>
          <p:nvPr/>
        </p:nvSpPr>
        <p:spPr>
          <a:xfrm>
            <a:off x="6397648" y="1642999"/>
            <a:ext cx="2228745" cy="47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DA9EC-ACA7-A364-0CF9-1D8300D5C40F}"/>
              </a:ext>
            </a:extLst>
          </p:cNvPr>
          <p:cNvSpPr txBox="1"/>
          <p:nvPr/>
        </p:nvSpPr>
        <p:spPr>
          <a:xfrm>
            <a:off x="3472661" y="1722471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</a:t>
            </a:r>
            <a:r>
              <a:rPr lang="en-US" altLang="ko-KR" sz="800" dirty="0"/>
              <a:t>Bitmap </a:t>
            </a:r>
            <a:r>
              <a:rPr lang="ko-KR" altLang="en-US" sz="800" dirty="0"/>
              <a:t>형태로 직접 그려주는 방법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46264-93B7-71D9-EF84-8BBAC0840B3B}"/>
              </a:ext>
            </a:extLst>
          </p:cNvPr>
          <p:cNvCxnSpPr>
            <a:cxnSpLocks/>
          </p:cNvCxnSpPr>
          <p:nvPr/>
        </p:nvCxnSpPr>
        <p:spPr>
          <a:xfrm>
            <a:off x="4824413" y="5149850"/>
            <a:ext cx="3801980" cy="15957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C400DA-65F5-D72C-0822-FFAAB5DF20AB}"/>
              </a:ext>
            </a:extLst>
          </p:cNvPr>
          <p:cNvCxnSpPr>
            <a:cxnSpLocks/>
          </p:cNvCxnSpPr>
          <p:nvPr/>
        </p:nvCxnSpPr>
        <p:spPr>
          <a:xfrm>
            <a:off x="4824413" y="5251450"/>
            <a:ext cx="2909887" cy="1221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D124AA-C5F0-F5A3-35FA-E97A6BFFBCB1}"/>
              </a:ext>
            </a:extLst>
          </p:cNvPr>
          <p:cNvCxnSpPr>
            <a:cxnSpLocks/>
          </p:cNvCxnSpPr>
          <p:nvPr/>
        </p:nvCxnSpPr>
        <p:spPr>
          <a:xfrm flipV="1">
            <a:off x="7677964" y="4057895"/>
            <a:ext cx="1032627" cy="100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87850A-304B-6E09-8A59-7F581623D514}"/>
              </a:ext>
            </a:extLst>
          </p:cNvPr>
          <p:cNvCxnSpPr>
            <a:cxnSpLocks/>
          </p:cNvCxnSpPr>
          <p:nvPr/>
        </p:nvCxnSpPr>
        <p:spPr>
          <a:xfrm flipV="1">
            <a:off x="7734300" y="4473664"/>
            <a:ext cx="1252721" cy="74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4388EA-DF83-3060-659C-7FB1845AF80B}"/>
              </a:ext>
            </a:extLst>
          </p:cNvPr>
          <p:cNvSpPr/>
          <p:nvPr/>
        </p:nvSpPr>
        <p:spPr>
          <a:xfrm>
            <a:off x="89201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25EA87-6947-C952-9D24-8865B083BB42}"/>
              </a:ext>
            </a:extLst>
          </p:cNvPr>
          <p:cNvCxnSpPr>
            <a:cxnSpLocks/>
          </p:cNvCxnSpPr>
          <p:nvPr/>
        </p:nvCxnSpPr>
        <p:spPr>
          <a:xfrm flipH="1">
            <a:off x="4347633" y="3135778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6EABB-5815-4688-6186-45C64FCB8F3D}"/>
              </a:ext>
            </a:extLst>
          </p:cNvPr>
          <p:cNvSpPr/>
          <p:nvPr/>
        </p:nvSpPr>
        <p:spPr>
          <a:xfrm>
            <a:off x="107108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11D3-5751-028B-885F-1474FDE7E823}"/>
              </a:ext>
            </a:extLst>
          </p:cNvPr>
          <p:cNvSpPr/>
          <p:nvPr/>
        </p:nvSpPr>
        <p:spPr>
          <a:xfrm>
            <a:off x="11406188" y="4156603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B1983-1919-5D6D-D4CD-FA59C5817CAD}"/>
              </a:ext>
            </a:extLst>
          </p:cNvPr>
          <p:cNvSpPr/>
          <p:nvPr/>
        </p:nvSpPr>
        <p:spPr>
          <a:xfrm>
            <a:off x="9619502" y="4156604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5BA07-4426-EC59-5274-BD9BEB73AADA}"/>
              </a:ext>
            </a:extLst>
          </p:cNvPr>
          <p:cNvSpPr/>
          <p:nvPr/>
        </p:nvSpPr>
        <p:spPr>
          <a:xfrm>
            <a:off x="4750156" y="4205288"/>
            <a:ext cx="1939569" cy="3035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73ACE1-25D9-0F4E-A2A6-6BD851317B34}"/>
              </a:ext>
            </a:extLst>
          </p:cNvPr>
          <p:cNvSpPr/>
          <p:nvPr/>
        </p:nvSpPr>
        <p:spPr>
          <a:xfrm>
            <a:off x="4875569" y="3033183"/>
            <a:ext cx="1728432" cy="21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B7C5D6-FF01-FA5E-C2EF-D3559504812D}"/>
              </a:ext>
            </a:extLst>
          </p:cNvPr>
          <p:cNvCxnSpPr>
            <a:cxnSpLocks/>
          </p:cNvCxnSpPr>
          <p:nvPr/>
        </p:nvCxnSpPr>
        <p:spPr>
          <a:xfrm flipH="1">
            <a:off x="4347633" y="4354767"/>
            <a:ext cx="402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5DC586-6A6B-E866-9851-8E8BF3000B42}"/>
              </a:ext>
            </a:extLst>
          </p:cNvPr>
          <p:cNvSpPr/>
          <p:nvPr/>
        </p:nvSpPr>
        <p:spPr>
          <a:xfrm>
            <a:off x="4611601" y="4691734"/>
            <a:ext cx="1325649" cy="2051960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78D1A13-8758-8149-EB35-76D12426B13D}"/>
              </a:ext>
            </a:extLst>
          </p:cNvPr>
          <p:cNvCxnSpPr>
            <a:cxnSpLocks/>
            <a:endCxn id="28" idx="3"/>
          </p:cNvCxnSpPr>
          <p:nvPr/>
        </p:nvCxnSpPr>
        <p:spPr>
          <a:xfrm rot="5400000" flipH="1" flipV="1">
            <a:off x="5217902" y="3874244"/>
            <a:ext cx="2596028" cy="1111080"/>
          </a:xfrm>
          <a:prstGeom prst="bentConnector4">
            <a:avLst>
              <a:gd name="adj1" fmla="val -335"/>
              <a:gd name="adj2" fmla="val 112288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F3C6CB-C392-53EC-C60D-02C74AC6CF63}"/>
              </a:ext>
            </a:extLst>
          </p:cNvPr>
          <p:cNvSpPr/>
          <p:nvPr/>
        </p:nvSpPr>
        <p:spPr>
          <a:xfrm>
            <a:off x="4750156" y="2544026"/>
            <a:ext cx="2321300" cy="1175487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96078-BCC5-1026-4966-1EEAEA9A78AF}"/>
              </a:ext>
            </a:extLst>
          </p:cNvPr>
          <p:cNvSpPr txBox="1"/>
          <p:nvPr/>
        </p:nvSpPr>
        <p:spPr>
          <a:xfrm>
            <a:off x="1874939" y="3005163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Canvas</a:t>
            </a:r>
            <a:r>
              <a:rPr lang="ko-KR" altLang="en-US" sz="800" dirty="0"/>
              <a:t>를 현재 설정된 </a:t>
            </a:r>
            <a:r>
              <a:rPr lang="en-US" altLang="ko-KR" sz="800" dirty="0"/>
              <a:t>scale, rotation </a:t>
            </a:r>
            <a:r>
              <a:rPr lang="ko-KR" altLang="en-US" sz="800" dirty="0"/>
              <a:t>각도로 설정</a:t>
            </a:r>
            <a:endParaRPr lang="en-US" altLang="ko-KR" sz="8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ED13EB-5EC4-89A0-C549-616C9614D304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 flipV="1">
            <a:off x="4333166" y="3473022"/>
            <a:ext cx="542402" cy="1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D0960F-63C2-A153-4899-97F592136B2B}"/>
              </a:ext>
            </a:extLst>
          </p:cNvPr>
          <p:cNvSpPr/>
          <p:nvPr/>
        </p:nvSpPr>
        <p:spPr>
          <a:xfrm>
            <a:off x="4875568" y="3328271"/>
            <a:ext cx="2195887" cy="2932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55EBA-50A8-BDF1-7EEA-06F8E3658691}"/>
              </a:ext>
            </a:extLst>
          </p:cNvPr>
          <p:cNvSpPr txBox="1"/>
          <p:nvPr/>
        </p:nvSpPr>
        <p:spPr>
          <a:xfrm>
            <a:off x="1210111" y="3346416"/>
            <a:ext cx="312305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 </a:t>
            </a:r>
            <a:r>
              <a:rPr lang="en-US" altLang="ko-KR" sz="800" dirty="0"/>
              <a:t>Bitmap</a:t>
            </a:r>
            <a:r>
              <a:rPr lang="ko-KR" altLang="en-US" sz="800" dirty="0"/>
              <a:t>으로 가져와서 </a:t>
            </a:r>
            <a:r>
              <a:rPr lang="en-US" altLang="ko-KR" sz="800" dirty="0"/>
              <a:t>Canvas</a:t>
            </a:r>
            <a:r>
              <a:rPr lang="ko-KR" altLang="en-US" sz="800" dirty="0"/>
              <a:t>에 그리기</a:t>
            </a:r>
            <a:endParaRPr lang="en-US" altLang="ko-KR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5819B-CA4B-FF91-A5C6-5B0FD87637C9}"/>
              </a:ext>
            </a:extLst>
          </p:cNvPr>
          <p:cNvSpPr txBox="1"/>
          <p:nvPr/>
        </p:nvSpPr>
        <p:spPr>
          <a:xfrm>
            <a:off x="2672560" y="4228161"/>
            <a:ext cx="166060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Custom View</a:t>
            </a:r>
            <a:r>
              <a:rPr lang="ko-KR" altLang="en-US" sz="800" dirty="0"/>
              <a:t>를 </a:t>
            </a:r>
            <a:r>
              <a:rPr lang="en-US" altLang="ko-KR" sz="800" dirty="0"/>
              <a:t>Layout</a:t>
            </a:r>
            <a:r>
              <a:rPr lang="ko-KR" altLang="en-US" sz="800" dirty="0"/>
              <a:t>에 추가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영화 필름과 유사한 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E5C387-EE4A-28E5-A79E-6B5547A6E422}"/>
              </a:ext>
            </a:extLst>
          </p:cNvPr>
          <p:cNvSpPr/>
          <p:nvPr/>
        </p:nvSpPr>
        <p:spPr>
          <a:xfrm>
            <a:off x="5359319" y="4764398"/>
            <a:ext cx="2332647" cy="1395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B656-7EF3-2915-3CC6-48B93EA493D5}"/>
              </a:ext>
            </a:extLst>
          </p:cNvPr>
          <p:cNvSpPr txBox="1"/>
          <p:nvPr/>
        </p:nvSpPr>
        <p:spPr>
          <a:xfrm>
            <a:off x="2730617" y="4689810"/>
            <a:ext cx="223884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Image source</a:t>
            </a:r>
            <a:r>
              <a:rPr lang="ko-KR" altLang="en-US" sz="800" dirty="0"/>
              <a:t> </a:t>
            </a:r>
            <a:r>
              <a:rPr lang="en-US" altLang="ko-KR" sz="800" dirty="0"/>
              <a:t>1, 2, 3 </a:t>
            </a:r>
            <a:r>
              <a:rPr lang="ko-KR" altLang="en-US" sz="800" dirty="0"/>
              <a:t>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r>
              <a:rPr lang="ko-KR" altLang="en-US" sz="800" dirty="0"/>
              <a:t>각 </a:t>
            </a:r>
            <a:r>
              <a:rPr lang="en-US" altLang="ko-KR" sz="800" dirty="0"/>
              <a:t>image</a:t>
            </a:r>
            <a:r>
              <a:rPr lang="ko-KR" altLang="en-US" sz="800" dirty="0"/>
              <a:t>를 보여주는 시간 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endParaRPr lang="en-US" altLang="ko-KR" sz="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EAC482-D95A-6D5B-37FE-4903F638ED2F}"/>
              </a:ext>
            </a:extLst>
          </p:cNvPr>
          <p:cNvCxnSpPr>
            <a:cxnSpLocks/>
          </p:cNvCxnSpPr>
          <p:nvPr/>
        </p:nvCxnSpPr>
        <p:spPr>
          <a:xfrm flipH="1">
            <a:off x="4900613" y="4849527"/>
            <a:ext cx="4587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832AF-50A7-EEA8-F45C-79314CBFD24F}"/>
              </a:ext>
            </a:extLst>
          </p:cNvPr>
          <p:cNvSpPr/>
          <p:nvPr/>
        </p:nvSpPr>
        <p:spPr>
          <a:xfrm>
            <a:off x="5510584" y="2465870"/>
            <a:ext cx="3199651" cy="2841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4EA66B-9438-22F8-8263-ED29F9F93682}"/>
              </a:ext>
            </a:extLst>
          </p:cNvPr>
          <p:cNvSpPr/>
          <p:nvPr/>
        </p:nvSpPr>
        <p:spPr>
          <a:xfrm>
            <a:off x="5510585" y="3000857"/>
            <a:ext cx="2484066" cy="5224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A3032-2F12-1D5D-8242-AB37B86D49C6}"/>
              </a:ext>
            </a:extLst>
          </p:cNvPr>
          <p:cNvSpPr txBox="1"/>
          <p:nvPr/>
        </p:nvSpPr>
        <p:spPr>
          <a:xfrm>
            <a:off x="2661769" y="2471840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Animation</a:t>
            </a:r>
            <a:r>
              <a:rPr lang="ko-KR" altLang="en-US" sz="800" dirty="0"/>
              <a:t>의 배경으로 </a:t>
            </a:r>
            <a:r>
              <a:rPr lang="en-US" altLang="ko-KR" sz="800" dirty="0" err="1"/>
              <a:t>imageView</a:t>
            </a:r>
            <a:r>
              <a:rPr lang="ko-KR" altLang="en-US" sz="800" dirty="0"/>
              <a:t>를 지정</a:t>
            </a:r>
            <a:endParaRPr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0782CE-4AB4-A2D2-6D2D-88160CB30C2D}"/>
              </a:ext>
            </a:extLst>
          </p:cNvPr>
          <p:cNvCxnSpPr>
            <a:cxnSpLocks/>
          </p:cNvCxnSpPr>
          <p:nvPr/>
        </p:nvCxnSpPr>
        <p:spPr>
          <a:xfrm flipH="1">
            <a:off x="4900613" y="2598446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17D9C8-4233-D369-E551-DC63CD1DF78F}"/>
              </a:ext>
            </a:extLst>
          </p:cNvPr>
          <p:cNvSpPr txBox="1"/>
          <p:nvPr/>
        </p:nvSpPr>
        <p:spPr>
          <a:xfrm>
            <a:off x="2704038" y="3150839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화면을 터치하면 </a:t>
            </a:r>
            <a:r>
              <a:rPr lang="en-US" altLang="ko-KR" sz="800" dirty="0"/>
              <a:t>animation</a:t>
            </a:r>
            <a:r>
              <a:rPr lang="ko-KR" altLang="en-US" sz="800" dirty="0"/>
              <a:t>이 시작</a:t>
            </a:r>
            <a:endParaRPr lang="en-US" altLang="ko-KR" sz="8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AB3629-B46A-565B-6D05-0AA3F920CA5F}"/>
              </a:ext>
            </a:extLst>
          </p:cNvPr>
          <p:cNvCxnSpPr>
            <a:cxnSpLocks/>
          </p:cNvCxnSpPr>
          <p:nvPr/>
        </p:nvCxnSpPr>
        <p:spPr>
          <a:xfrm flipH="1">
            <a:off x="4900613" y="3277445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C707-5F4D-DDED-CB5B-E7E3FBB01524}"/>
              </a:ext>
            </a:extLst>
          </p:cNvPr>
          <p:cNvSpPr/>
          <p:nvPr/>
        </p:nvSpPr>
        <p:spPr>
          <a:xfrm>
            <a:off x="364730" y="3724415"/>
            <a:ext cx="2033118" cy="191503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97F20-86E2-3B7F-2F23-464DD6B6FAD2}"/>
              </a:ext>
            </a:extLst>
          </p:cNvPr>
          <p:cNvSpPr/>
          <p:nvPr/>
        </p:nvSpPr>
        <p:spPr>
          <a:xfrm>
            <a:off x="3003503" y="2715175"/>
            <a:ext cx="1348727" cy="573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Menu</a:t>
            </a:r>
            <a:r>
              <a:rPr lang="ko-KR" altLang="en-US" sz="800" dirty="0"/>
              <a:t> 옵션에서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보이지 않는 이유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</a:t>
            </a:r>
            <a:r>
              <a:rPr lang="en-US" altLang="ko-KR" sz="800" dirty="0"/>
              <a:t>API Level</a:t>
            </a:r>
            <a:r>
              <a:rPr lang="ko-KR" altLang="en-US" sz="800" dirty="0"/>
              <a:t> </a:t>
            </a:r>
            <a:r>
              <a:rPr lang="en-US" altLang="ko-KR" sz="800" dirty="0"/>
              <a:t>11</a:t>
            </a:r>
            <a:r>
              <a:rPr lang="ko-KR" altLang="en-US" sz="800" dirty="0"/>
              <a:t> 이후로 옵션 메뉴에서는 보이지 않도록 기본 설정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en-US" altLang="ko-KR" sz="800" b="1" dirty="0" err="1"/>
              <a:t>setForceShowIcon</a:t>
            </a:r>
            <a:r>
              <a:rPr lang="en-US" altLang="ko-KR" sz="800" b="1" dirty="0"/>
              <a:t>( )</a:t>
            </a:r>
            <a:r>
              <a:rPr lang="ko-KR" altLang="en-US" sz="800" b="1" dirty="0"/>
              <a:t>을 통해 </a:t>
            </a:r>
            <a:r>
              <a:rPr lang="en-US" altLang="ko-KR" sz="800" b="1" dirty="0"/>
              <a:t>icon</a:t>
            </a:r>
            <a:r>
              <a:rPr lang="ko-KR" altLang="en-US" sz="800" b="1" dirty="0"/>
              <a:t>이 보이게 설정 가능 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Submenu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기능이 있는가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기본적으로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기능은 존재하지 않음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ko-KR" altLang="en-US" sz="800" dirty="0"/>
              <a:t>대신</a:t>
            </a:r>
            <a:r>
              <a:rPr lang="en-US" altLang="ko-KR" sz="800" dirty="0"/>
              <a:t>, submenu</a:t>
            </a:r>
            <a:r>
              <a:rPr lang="ko-KR" altLang="en-US" sz="800" dirty="0"/>
              <a:t>에서 특정 </a:t>
            </a:r>
            <a:r>
              <a:rPr lang="en-US" altLang="ko-KR" sz="800" dirty="0"/>
              <a:t>menu </a:t>
            </a:r>
            <a:r>
              <a:rPr lang="ko-KR" altLang="en-US" sz="800" dirty="0"/>
              <a:t>선택 시</a:t>
            </a:r>
            <a:r>
              <a:rPr lang="en-US" altLang="ko-KR" sz="800" dirty="0"/>
              <a:t>,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기능을 수행하도록 구현 가능</a:t>
            </a:r>
            <a:endParaRPr lang="en-US" altLang="ko-KR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690190"/>
            <a:ext cx="51752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대체 리소스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예시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7357110" y="2596731"/>
            <a:ext cx="2367280" cy="110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BBCB62-B7BE-8A0C-44AF-4145BA9A2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78065"/>
              </p:ext>
            </p:extLst>
          </p:nvPr>
        </p:nvGraphicFramePr>
        <p:xfrm>
          <a:off x="311150" y="1026495"/>
          <a:ext cx="6699251" cy="45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294">
                  <a:extLst>
                    <a:ext uri="{9D8B030D-6E8A-4147-A177-3AD203B41FA5}">
                      <a16:colId xmlns:a16="http://schemas.microsoft.com/office/drawing/2014/main" val="1007972158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3748935800"/>
                    </a:ext>
                  </a:extLst>
                </a:gridCol>
                <a:gridCol w="4391379">
                  <a:extLst>
                    <a:ext uri="{9D8B030D-6E8A-4147-A177-3AD203B41FA5}">
                      <a16:colId xmlns:a16="http://schemas.microsoft.com/office/drawing/2014/main" val="2733764079"/>
                    </a:ext>
                  </a:extLst>
                </a:gridCol>
              </a:tblGrid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수식자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72397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MNC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mmc310-mnc004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mmc: mobile country code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mnc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mobile network code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0560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en-rUS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뒤에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글자로 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ISO 639-1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코드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44511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xlarge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Small: QVGA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전통적인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HVGA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37827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종횡비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70745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 방향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0336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자동차에서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책상 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텔레비전에서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31657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낮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21482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픽셀 밀도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(dpi)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저밀도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160dpi)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240dpi)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320dpi)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480dpi)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640dpi)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78264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터치 스크린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 없음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스크린이 있으며 이를 손가락을 사용한 방향 지시 상호작용을 통해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619783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키보드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있고 노출되어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있으나 감추어져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소프트웨어 키보드를 가지고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084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CC25F7-FB74-F613-6441-D976530A3A33}"/>
              </a:ext>
            </a:extLst>
          </p:cNvPr>
          <p:cNvSpPr txBox="1"/>
          <p:nvPr/>
        </p:nvSpPr>
        <p:spPr>
          <a:xfrm>
            <a:off x="311150" y="5831505"/>
            <a:ext cx="51752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구성 수식어의 순서를 맞추어야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Ex) drawable-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-port (</a:t>
            </a:r>
            <a:r>
              <a:rPr lang="ko-KR" altLang="en-US" sz="1000" dirty="0"/>
              <a:t>틀림</a:t>
            </a:r>
            <a:r>
              <a:rPr lang="en-US" altLang="ko-KR" sz="1000" dirty="0"/>
              <a:t>) -&gt;  drawable-port-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 (</a:t>
            </a:r>
            <a:r>
              <a:rPr lang="ko-KR" altLang="en-US" sz="1000" dirty="0"/>
              <a:t>올바름</a:t>
            </a:r>
            <a:r>
              <a:rPr lang="en-US" altLang="ko-KR" sz="1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B102-FD77-45CA-AC52-BCA928FEEF4D}"/>
              </a:ext>
            </a:extLst>
          </p:cNvPr>
          <p:cNvSpPr txBox="1"/>
          <p:nvPr/>
        </p:nvSpPr>
        <p:spPr>
          <a:xfrm>
            <a:off x="7200265" y="690190"/>
            <a:ext cx="4115435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대체 리소스 탐색 과정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장치 구성과 맞지 않는 리소스 디렉토리들은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가장 높은 우선순위를 가지는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선택</a:t>
            </a:r>
            <a:br>
              <a:rPr lang="en-US" altLang="ko-KR" sz="1000" dirty="0"/>
            </a:br>
            <a:r>
              <a:rPr lang="ko-KR" altLang="en-US" sz="1000" dirty="0"/>
              <a:t>리소스 디렉토리에 존재하는 구성 수식자를 찾을 때까지 반복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우선순위 내림차순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찾은 구성 수식자를 가지고 있지 않은 리소스 디렉토리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하나의 디렉토리만 남을 때까지 </a:t>
            </a:r>
            <a:r>
              <a:rPr lang="en-US" altLang="ko-KR" sz="1000" dirty="0"/>
              <a:t>2 ~ 3  </a:t>
            </a:r>
            <a:r>
              <a:rPr lang="ko-KR" altLang="en-US" sz="1000" dirty="0"/>
              <a:t>단계 반복</a:t>
            </a: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DB689-90F0-3B6D-7C50-0891AD6873CE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84BBD-470C-EA8A-4D80-5BA0876BB5FD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AEEBC-AD90-F589-7A44-F8A1A6E7CE6C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참조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2298772"/>
            <a:ext cx="3087814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2753541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4133335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3480841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11" y="2742040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794" y="2742040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9691402" y="2742039"/>
            <a:ext cx="2189448" cy="58385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037BDF5-967E-6077-C398-44DD64E4323A}"/>
              </a:ext>
            </a:extLst>
          </p:cNvPr>
          <p:cNvCxnSpPr>
            <a:cxnSpLocks/>
          </p:cNvCxnSpPr>
          <p:nvPr/>
        </p:nvCxnSpPr>
        <p:spPr>
          <a:xfrm>
            <a:off x="1676398" y="3638946"/>
            <a:ext cx="3952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2BE1C-968E-E619-5FF0-6821FFE4D7DE}"/>
              </a:ext>
            </a:extLst>
          </p:cNvPr>
          <p:cNvCxnSpPr>
            <a:cxnSpLocks/>
          </p:cNvCxnSpPr>
          <p:nvPr/>
        </p:nvCxnSpPr>
        <p:spPr>
          <a:xfrm>
            <a:off x="2151735" y="3638946"/>
            <a:ext cx="6676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216DEE-B341-4C63-A500-746AE5FEB3C4}"/>
              </a:ext>
            </a:extLst>
          </p:cNvPr>
          <p:cNvCxnSpPr>
            <a:cxnSpLocks/>
          </p:cNvCxnSpPr>
          <p:nvPr/>
        </p:nvCxnSpPr>
        <p:spPr>
          <a:xfrm>
            <a:off x="1566861" y="4353139"/>
            <a:ext cx="42862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5B2EB2-9B5C-DDE7-FBDD-FC008752E39D}"/>
              </a:ext>
            </a:extLst>
          </p:cNvPr>
          <p:cNvCxnSpPr>
            <a:cxnSpLocks/>
          </p:cNvCxnSpPr>
          <p:nvPr/>
        </p:nvCxnSpPr>
        <p:spPr>
          <a:xfrm>
            <a:off x="2071688" y="4353139"/>
            <a:ext cx="8270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FD7C5-2DE0-936E-6FA0-7D7D232FF016}"/>
              </a:ext>
            </a:extLst>
          </p:cNvPr>
          <p:cNvSpPr txBox="1"/>
          <p:nvPr/>
        </p:nvSpPr>
        <p:spPr>
          <a:xfrm>
            <a:off x="311150" y="2553509"/>
            <a:ext cx="102954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res/values/string.xml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C2D8B-D269-6393-3953-F56F09823194}"/>
              </a:ext>
            </a:extLst>
          </p:cNvPr>
          <p:cNvSpPr txBox="1"/>
          <p:nvPr/>
        </p:nvSpPr>
        <p:spPr>
          <a:xfrm>
            <a:off x="1551201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F9B80-6ABF-F25A-38D9-25CEE5479CEA}"/>
              </a:ext>
            </a:extLst>
          </p:cNvPr>
          <p:cNvSpPr txBox="1"/>
          <p:nvPr/>
        </p:nvSpPr>
        <p:spPr>
          <a:xfrm>
            <a:off x="2195970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337E5-B79E-16D7-FE5A-C3861D64506F}"/>
              </a:ext>
            </a:extLst>
          </p:cNvPr>
          <p:cNvSpPr txBox="1"/>
          <p:nvPr/>
        </p:nvSpPr>
        <p:spPr>
          <a:xfrm>
            <a:off x="1447341" y="4320383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F4D7E-C774-8469-5692-8491B24B1FDC}"/>
              </a:ext>
            </a:extLst>
          </p:cNvPr>
          <p:cNvSpPr txBox="1"/>
          <p:nvPr/>
        </p:nvSpPr>
        <p:spPr>
          <a:xfrm>
            <a:off x="2195970" y="4320382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11043-5398-D07C-326E-D3F5DE09BA29}"/>
              </a:ext>
            </a:extLst>
          </p:cNvPr>
          <p:cNvSpPr/>
          <p:nvPr/>
        </p:nvSpPr>
        <p:spPr>
          <a:xfrm>
            <a:off x="558838" y="2993701"/>
            <a:ext cx="1989100" cy="955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2AF906-781B-FCD8-872B-5A34CD1BFD03}"/>
              </a:ext>
            </a:extLst>
          </p:cNvPr>
          <p:cNvCxnSpPr>
            <a:cxnSpLocks/>
          </p:cNvCxnSpPr>
          <p:nvPr/>
        </p:nvCxnSpPr>
        <p:spPr>
          <a:xfrm flipH="1" flipV="1">
            <a:off x="1781173" y="3126769"/>
            <a:ext cx="317148" cy="363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6BC731-B449-23E3-81F9-FC76FC6C172B}"/>
              </a:ext>
            </a:extLst>
          </p:cNvPr>
          <p:cNvCxnSpPr>
            <a:cxnSpLocks/>
          </p:cNvCxnSpPr>
          <p:nvPr/>
        </p:nvCxnSpPr>
        <p:spPr>
          <a:xfrm flipH="1" flipV="1">
            <a:off x="1676398" y="3140553"/>
            <a:ext cx="395290" cy="983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E3FFF9-B293-972E-3663-529B82BBFF8C}"/>
              </a:ext>
            </a:extLst>
          </p:cNvPr>
          <p:cNvSpPr/>
          <p:nvPr/>
        </p:nvSpPr>
        <p:spPr>
          <a:xfrm>
            <a:off x="7543878" y="3840975"/>
            <a:ext cx="1454447" cy="1327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29EE41-768F-2413-5E44-CC084F7B120A}"/>
              </a:ext>
            </a:extLst>
          </p:cNvPr>
          <p:cNvSpPr/>
          <p:nvPr/>
        </p:nvSpPr>
        <p:spPr>
          <a:xfrm>
            <a:off x="5007482" y="2965332"/>
            <a:ext cx="2078286" cy="5671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EDF78C-EFD4-FDDA-00A6-F0F2A81FBCCF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085768" y="3248910"/>
            <a:ext cx="458110" cy="67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07C4C-C224-03FC-B891-26608740C0E4}"/>
              </a:ext>
            </a:extLst>
          </p:cNvPr>
          <p:cNvCxnSpPr>
            <a:cxnSpLocks/>
          </p:cNvCxnSpPr>
          <p:nvPr/>
        </p:nvCxnSpPr>
        <p:spPr>
          <a:xfrm flipV="1">
            <a:off x="8998325" y="3139797"/>
            <a:ext cx="1299410" cy="778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716099-B8B2-08ED-3F36-9F48440348BA}"/>
              </a:ext>
            </a:extLst>
          </p:cNvPr>
          <p:cNvSpPr txBox="1"/>
          <p:nvPr/>
        </p:nvSpPr>
        <p:spPr>
          <a:xfrm>
            <a:off x="4764212" y="2321157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</a:t>
            </a:r>
            <a:r>
              <a:rPr lang="ko-KR" altLang="en-US" sz="1000" b="1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1863224" y="1428314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2050" name="Picture 2" descr="앱 권한을 사용하는 워크플로">
            <a:extLst>
              <a:ext uri="{FF2B5EF4-FFF2-40B4-BE49-F238E27FC236}">
                <a16:creationId xmlns:a16="http://schemas.microsoft.com/office/drawing/2014/main" id="{1CFF8AC4-4BE4-C91C-03E0-34F8C3D0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83" y="2010390"/>
            <a:ext cx="7315649" cy="31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D663ED-45F4-0002-EEA7-D8AFE47C0AD3}"/>
              </a:ext>
            </a:extLst>
          </p:cNvPr>
          <p:cNvSpPr/>
          <p:nvPr/>
        </p:nvSpPr>
        <p:spPr>
          <a:xfrm>
            <a:off x="5263186" y="3138080"/>
            <a:ext cx="3941774" cy="19452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5D335-2BC9-7BE2-D654-F8D3CCAA99A8}"/>
              </a:ext>
            </a:extLst>
          </p:cNvPr>
          <p:cNvSpPr txBox="1"/>
          <p:nvPr/>
        </p:nvSpPr>
        <p:spPr>
          <a:xfrm>
            <a:off x="5489347" y="2884869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사용자에게 권한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CA97C2-1151-3633-ECFE-2BA2B1969680}"/>
              </a:ext>
            </a:extLst>
          </p:cNvPr>
          <p:cNvSpPr/>
          <p:nvPr/>
        </p:nvSpPr>
        <p:spPr>
          <a:xfrm>
            <a:off x="311150" y="3964248"/>
            <a:ext cx="4687570" cy="13217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0ABE1-79A6-E88C-49D1-D52405E1251D}"/>
              </a:ext>
            </a:extLst>
          </p:cNvPr>
          <p:cNvSpPr txBox="1"/>
          <p:nvPr/>
        </p:nvSpPr>
        <p:spPr>
          <a:xfrm>
            <a:off x="645595" y="3711037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허용되었을 때 호출되는 </a:t>
            </a:r>
            <a:r>
              <a:rPr lang="en-US" altLang="ko-KR" sz="800" dirty="0">
                <a:solidFill>
                  <a:srgbClr val="FF0000"/>
                </a:solidFill>
              </a:rPr>
              <a:t>Callback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4F18-351C-1000-775E-2E0506F29551}"/>
              </a:ext>
            </a:extLst>
          </p:cNvPr>
          <p:cNvSpPr txBox="1"/>
          <p:nvPr/>
        </p:nvSpPr>
        <p:spPr>
          <a:xfrm>
            <a:off x="5489346" y="1193261"/>
            <a:ext cx="289666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허용되어 있는지 확인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카메라 동작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미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권한 허용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3F9E64-911B-52D8-F099-D0957E554FF0}"/>
              </a:ext>
            </a:extLst>
          </p:cNvPr>
          <p:cNvSpPr/>
          <p:nvPr/>
        </p:nvSpPr>
        <p:spPr>
          <a:xfrm>
            <a:off x="5263186" y="1823339"/>
            <a:ext cx="3941774" cy="10615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FD5D06-5513-915F-F386-B9D7C4F8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560" y="746498"/>
            <a:ext cx="1310220" cy="29116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30604-3F11-61B6-68B1-B63C53A7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559" y="3711037"/>
            <a:ext cx="1310219" cy="2911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3926D7-67AB-F175-CCD1-FE426C2E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865" y="3711037"/>
            <a:ext cx="1310219" cy="2911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CA6519-64C3-3AC1-8731-4702B2E24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720" y="746498"/>
            <a:ext cx="1310220" cy="2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https://velog.io/@haero_kim/Android-LayoutInflater-%EC%95%8C%EC%95%84%EB%B3%B4%EA%B8%B0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https://88yhtserof.tistory.com/2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https://itstory1592.tistory.com/127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https://m.blog.naver.com/chanhyuck1021/221078841316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</a:t>
            </a:r>
            <a:r>
              <a:rPr lang="ko-KR" altLang="en-US" sz="800" dirty="0"/>
              <a:t>  </a:t>
            </a:r>
            <a:r>
              <a:rPr lang="en-US" altLang="ko-KR" sz="800" dirty="0" err="1"/>
              <a:t>onCreateOptionsMenu</a:t>
            </a:r>
            <a:r>
              <a:rPr lang="en-US" altLang="ko-KR" sz="800" dirty="0"/>
              <a:t> method</a:t>
            </a:r>
            <a:r>
              <a:rPr lang="ko-KR" altLang="en-US" sz="800" dirty="0"/>
              <a:t>가 항상 호출되는가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 </a:t>
            </a:r>
            <a:r>
              <a:rPr lang="ko-KR" altLang="en-US" sz="800" dirty="0"/>
              <a:t>그렇지 않다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    Option menu</a:t>
            </a:r>
            <a:r>
              <a:rPr lang="ko-KR" altLang="en-US" sz="800" dirty="0"/>
              <a:t>가 화면에 나타날 때 호출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311149" y="3074775"/>
            <a:ext cx="6227007" cy="136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Q1.  Notification Channel ID</a:t>
            </a:r>
            <a:r>
              <a:rPr lang="ko-KR" altLang="en-US" sz="800" dirty="0"/>
              <a:t>에 중복이 허용되는가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A1.  </a:t>
            </a:r>
            <a:r>
              <a:rPr lang="ko-KR" altLang="en-US" sz="800" dirty="0"/>
              <a:t>하나의 </a:t>
            </a:r>
            <a:r>
              <a:rPr lang="en-US" altLang="ko-KR" sz="800" dirty="0"/>
              <a:t>Application </a:t>
            </a:r>
            <a:r>
              <a:rPr lang="ko-KR" altLang="en-US" sz="800" dirty="0"/>
              <a:t>내에서는 유일성을 보장</a:t>
            </a:r>
            <a:br>
              <a:rPr lang="en-US" altLang="ko-KR" sz="800" dirty="0"/>
            </a:br>
            <a:r>
              <a:rPr lang="en-US" altLang="ko-KR" sz="800" dirty="0"/>
              <a:t>      </a:t>
            </a:r>
            <a:r>
              <a:rPr lang="ko-KR" altLang="en-US" sz="800" dirty="0"/>
              <a:t>단</a:t>
            </a:r>
            <a:r>
              <a:rPr lang="en-US" altLang="ko-KR" sz="800" dirty="0"/>
              <a:t>, Android system </a:t>
            </a:r>
            <a:r>
              <a:rPr lang="ko-KR" altLang="en-US" sz="800" dirty="0"/>
              <a:t>내의 모든 </a:t>
            </a:r>
            <a:r>
              <a:rPr lang="en-US" altLang="ko-KR" sz="800" dirty="0"/>
              <a:t>app</a:t>
            </a:r>
            <a:r>
              <a:rPr lang="ko-KR" altLang="en-US" sz="800" dirty="0"/>
              <a:t>에서의 </a:t>
            </a:r>
            <a:r>
              <a:rPr lang="en-US" altLang="ko-KR" sz="800" dirty="0"/>
              <a:t>notification channel ID</a:t>
            </a:r>
            <a:r>
              <a:rPr lang="ko-KR" altLang="en-US" sz="800" dirty="0"/>
              <a:t>의 유일성은 보장하지 않음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lphaUcPeriod"/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Q2.  </a:t>
            </a:r>
            <a:r>
              <a:rPr lang="ko-KR" altLang="en-US" sz="800" dirty="0"/>
              <a:t>여러 </a:t>
            </a:r>
            <a:r>
              <a:rPr lang="en-US" altLang="ko-KR" sz="800" dirty="0"/>
              <a:t>app</a:t>
            </a:r>
            <a:r>
              <a:rPr lang="ko-KR" altLang="en-US" sz="800" dirty="0"/>
              <a:t>에서 동일한 </a:t>
            </a:r>
            <a:r>
              <a:rPr lang="en-US" altLang="ko-KR" sz="800" dirty="0"/>
              <a:t>channel ID</a:t>
            </a:r>
            <a:r>
              <a:rPr lang="ko-KR" altLang="en-US" sz="800" dirty="0"/>
              <a:t>를 가지는 경우에 대한 처리방법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A2.   Android system</a:t>
            </a:r>
            <a:r>
              <a:rPr lang="ko-KR" altLang="en-US" sz="800" dirty="0"/>
              <a:t>은 각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namespace</a:t>
            </a:r>
            <a:r>
              <a:rPr lang="ko-KR" altLang="en-US" sz="800" dirty="0"/>
              <a:t>를 기반으로 </a:t>
            </a:r>
            <a:r>
              <a:rPr lang="en-US" altLang="ko-KR" sz="800" dirty="0"/>
              <a:t>Android System </a:t>
            </a:r>
            <a:r>
              <a:rPr lang="ko-KR" altLang="en-US" sz="800" dirty="0"/>
              <a:t>내에 존재하는 모든 </a:t>
            </a:r>
            <a:r>
              <a:rPr lang="en-US" altLang="ko-KR" sz="800" dirty="0"/>
              <a:t>notification channel</a:t>
            </a:r>
            <a:r>
              <a:rPr lang="ko-KR" altLang="en-US" sz="800" dirty="0"/>
              <a:t>을 관리</a:t>
            </a:r>
            <a:br>
              <a:rPr lang="en-US" altLang="ko-KR" sz="800" dirty="0"/>
            </a:br>
            <a:r>
              <a:rPr lang="en-US" altLang="ko-KR" sz="800" dirty="0"/>
              <a:t>       </a:t>
            </a:r>
            <a:r>
              <a:rPr lang="ko-KR" altLang="en-US" sz="800" dirty="0"/>
              <a:t>따라서</a:t>
            </a:r>
            <a:r>
              <a:rPr lang="en-US" altLang="ko-KR" sz="800" dirty="0"/>
              <a:t>, </a:t>
            </a:r>
            <a:r>
              <a:rPr lang="ko-KR" altLang="en-US" sz="800" dirty="0"/>
              <a:t>여러 </a:t>
            </a:r>
            <a:r>
              <a:rPr lang="en-US" altLang="ko-KR" sz="800" dirty="0"/>
              <a:t>App</a:t>
            </a:r>
            <a:r>
              <a:rPr lang="ko-KR" altLang="en-US" sz="800" dirty="0"/>
              <a:t>에서 동일한 </a:t>
            </a:r>
            <a:r>
              <a:rPr lang="en-US" altLang="ko-KR" sz="800" dirty="0"/>
              <a:t>channel ID</a:t>
            </a:r>
            <a:r>
              <a:rPr lang="ko-KR" altLang="en-US" sz="800" dirty="0"/>
              <a:t>를 사용하더라도 충돌이나 중복이 발생하지 않음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C80CB-E732-7E74-A598-4394CEB8A88B}"/>
              </a:ext>
            </a:extLst>
          </p:cNvPr>
          <p:cNvSpPr txBox="1"/>
          <p:nvPr/>
        </p:nvSpPr>
        <p:spPr>
          <a:xfrm>
            <a:off x="311149" y="1832142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</a:t>
            </a:r>
            <a:r>
              <a:rPr lang="ko-KR" altLang="en-US" sz="800" dirty="0"/>
              <a:t>하나의 </a:t>
            </a:r>
            <a:r>
              <a:rPr lang="en-US" altLang="ko-KR" sz="800" dirty="0"/>
              <a:t>View</a:t>
            </a:r>
            <a:r>
              <a:rPr lang="ko-KR" altLang="en-US" sz="800" dirty="0"/>
              <a:t>에 여러 개의 </a:t>
            </a:r>
            <a:r>
              <a:rPr lang="en-US" altLang="ko-KR" sz="800" dirty="0" err="1"/>
              <a:t>ContextMenu</a:t>
            </a:r>
            <a:r>
              <a:rPr lang="en-US" altLang="ko-KR" sz="800" dirty="0"/>
              <a:t> </a:t>
            </a:r>
            <a:r>
              <a:rPr lang="ko-KR" altLang="en-US" sz="800" dirty="0"/>
              <a:t>등록이 가능한가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불가능 </a:t>
            </a:r>
            <a:r>
              <a:rPr lang="en-US" altLang="ko-KR" sz="800" dirty="0"/>
              <a:t>(</a:t>
            </a:r>
            <a:r>
              <a:rPr lang="ko-KR" altLang="en-US" sz="800" dirty="0"/>
              <a:t>하나의 </a:t>
            </a:r>
            <a:r>
              <a:rPr lang="en-US" altLang="ko-KR" sz="800" dirty="0"/>
              <a:t>View</a:t>
            </a:r>
            <a:r>
              <a:rPr lang="ko-KR" altLang="en-US" sz="800" dirty="0"/>
              <a:t>에는 하나의 </a:t>
            </a:r>
            <a:r>
              <a:rPr lang="en-US" altLang="ko-KR" sz="800" dirty="0" err="1"/>
              <a:t>contextmenu</a:t>
            </a:r>
            <a:r>
              <a:rPr lang="ko-KR" altLang="en-US" sz="800" dirty="0"/>
              <a:t>만 등록 가능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800" dirty="0"/>
              <a:t>     -&gt; </a:t>
            </a:r>
            <a:r>
              <a:rPr lang="ko-KR" altLang="en-US" sz="800" dirty="0"/>
              <a:t>대신</a:t>
            </a:r>
            <a:r>
              <a:rPr lang="en-US" altLang="ko-KR" sz="800" dirty="0"/>
              <a:t>, </a:t>
            </a:r>
            <a:r>
              <a:rPr lang="ko-KR" altLang="en-US" sz="800" dirty="0"/>
              <a:t>터치했을 때의 조건에 따라 다른 </a:t>
            </a:r>
            <a:r>
              <a:rPr lang="en-US" altLang="ko-KR" sz="800" dirty="0" err="1"/>
              <a:t>contextmenu</a:t>
            </a:r>
            <a:r>
              <a:rPr lang="ko-KR" altLang="en-US" sz="800" dirty="0"/>
              <a:t>를 </a:t>
            </a:r>
            <a:r>
              <a:rPr lang="en-US" altLang="ko-KR" sz="800" dirty="0"/>
              <a:t>inflation </a:t>
            </a:r>
            <a:r>
              <a:rPr lang="ko-KR" altLang="en-US" sz="800" dirty="0"/>
              <a:t>하여 사용은 가능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86198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ViewPager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393576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는 항상 현재 위치한 </a:t>
            </a:r>
            <a:r>
              <a:rPr lang="en-US" altLang="ko-KR" sz="1000" dirty="0"/>
              <a:t>page</a:t>
            </a:r>
            <a:r>
              <a:rPr lang="ko-KR" altLang="en-US" sz="1000" dirty="0"/>
              <a:t>를 포함한 좌</a:t>
            </a:r>
            <a:r>
              <a:rPr lang="en-US" altLang="ko-KR" sz="1000" dirty="0"/>
              <a:t>, </a:t>
            </a:r>
            <a:r>
              <a:rPr lang="ko-KR" altLang="en-US" sz="1000" dirty="0"/>
              <a:t>우 하나씩 </a:t>
            </a:r>
            <a:r>
              <a:rPr lang="en-US" altLang="ko-KR" sz="1000" dirty="0"/>
              <a:t>(</a:t>
            </a:r>
            <a:r>
              <a:rPr lang="ko-KR" altLang="en-US" sz="1000" dirty="0"/>
              <a:t>최대 총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sz="1000" dirty="0"/>
              <a:t>의 페이지를 생성 및 관리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A1D546-AD6A-A530-CD53-4BCC3B0F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1" y="1962231"/>
            <a:ext cx="3935769" cy="429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C45692-7CEA-8CCC-55E4-4BE25C78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93" y="2688258"/>
            <a:ext cx="2913302" cy="500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D176D0-8E4E-2048-1779-31B014490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58" y="2688258"/>
            <a:ext cx="2759919" cy="510437"/>
          </a:xfrm>
          <a:prstGeom prst="rect">
            <a:avLst/>
          </a:prstGeom>
        </p:spPr>
      </p:pic>
      <p:pic>
        <p:nvPicPr>
          <p:cNvPr id="20" name="그림 19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9CBD131-B41A-D9AE-C320-C60E080B3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93" y="3310102"/>
            <a:ext cx="1805847" cy="32103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D54E61-A0B0-022C-3440-2E62840A03D0}"/>
              </a:ext>
            </a:extLst>
          </p:cNvPr>
          <p:cNvSpPr txBox="1"/>
          <p:nvPr/>
        </p:nvSpPr>
        <p:spPr>
          <a:xfrm>
            <a:off x="4862634" y="2394844"/>
            <a:ext cx="20561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View == object (</a:t>
            </a:r>
            <a:r>
              <a:rPr lang="ko-KR" altLang="en-US" sz="1000" dirty="0"/>
              <a:t>정상</a:t>
            </a:r>
            <a:r>
              <a:rPr lang="en-US" altLang="ko-KR" sz="10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66C00D-C455-088C-70EE-A7BBC8245761}"/>
              </a:ext>
            </a:extLst>
          </p:cNvPr>
          <p:cNvSpPr txBox="1"/>
          <p:nvPr/>
        </p:nvSpPr>
        <p:spPr>
          <a:xfrm>
            <a:off x="4792886" y="790868"/>
            <a:ext cx="6411457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isViewFromObject</a:t>
            </a:r>
            <a:r>
              <a:rPr lang="ko-KR" altLang="en-US" sz="1200" dirty="0"/>
              <a:t> </a:t>
            </a:r>
            <a:r>
              <a:rPr lang="en-US" altLang="ko-KR" sz="1200" dirty="0"/>
              <a:t>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에서 특정 </a:t>
            </a:r>
            <a:r>
              <a:rPr lang="en-US" altLang="ko-KR" sz="1000" dirty="0"/>
              <a:t>view</a:t>
            </a:r>
            <a:r>
              <a:rPr lang="ko-KR" altLang="en-US" sz="1000" dirty="0"/>
              <a:t>가 특정 </a:t>
            </a:r>
            <a:r>
              <a:rPr lang="en-US" altLang="ko-KR" sz="1000" dirty="0"/>
              <a:t>page/key </a:t>
            </a:r>
            <a:r>
              <a:rPr lang="ko-KR" altLang="en-US" sz="1000" dirty="0"/>
              <a:t>객체에 해당하는지 확인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의 정상적인 기능 제공 및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재활용을 통한 효율적인 관리에 중요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instantiateItem</a:t>
            </a:r>
            <a:r>
              <a:rPr lang="en-US" altLang="ko-KR" sz="1000" dirty="0"/>
              <a:t> method</a:t>
            </a:r>
            <a:r>
              <a:rPr lang="ko-KR" altLang="en-US" sz="1000" dirty="0"/>
              <a:t>에서 새로운 페이지가 생성되었을 때 해당하는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객체를 반환하고 </a:t>
            </a:r>
            <a:r>
              <a:rPr lang="en-US" altLang="ko-KR" sz="1000" dirty="0" err="1"/>
              <a:t>isViewFromObject</a:t>
            </a:r>
            <a:r>
              <a:rPr lang="ko-KR" altLang="en-US" sz="1000" dirty="0"/>
              <a:t> </a:t>
            </a:r>
            <a:r>
              <a:rPr lang="en-US" altLang="ko-KR" sz="1000" dirty="0"/>
              <a:t>metho</a:t>
            </a:r>
            <a:r>
              <a:rPr lang="ko-KR" altLang="en-US" sz="1000" dirty="0"/>
              <a:t>에서 반환 받은 </a:t>
            </a:r>
            <a:r>
              <a:rPr lang="en-US" altLang="ko-KR" sz="1000" dirty="0"/>
              <a:t>View</a:t>
            </a:r>
            <a:r>
              <a:rPr lang="ko-KR" altLang="en-US" sz="1000" dirty="0"/>
              <a:t> 객체가 현재 </a:t>
            </a:r>
            <a:r>
              <a:rPr lang="en-US" altLang="ko-KR" sz="1000" dirty="0"/>
              <a:t>page</a:t>
            </a:r>
            <a:r>
              <a:rPr lang="ko-KR" altLang="en-US" sz="1000" dirty="0"/>
              <a:t>와 연관이 있는지 판단</a:t>
            </a:r>
            <a:endParaRPr lang="en-US" altLang="ko-KR" sz="1000" dirty="0"/>
          </a:p>
        </p:txBody>
      </p:sp>
      <p:pic>
        <p:nvPicPr>
          <p:cNvPr id="25" name="그림 24" descr="이모티콘, 만화 영화, 스마일리, 클립아트이(가) 표시된 사진&#10;&#10;자동 생성된 설명">
            <a:extLst>
              <a:ext uri="{FF2B5EF4-FFF2-40B4-BE49-F238E27FC236}">
                <a16:creationId xmlns:a16="http://schemas.microsoft.com/office/drawing/2014/main" id="{694A1E86-1B42-D788-4B8A-CD0BA5B01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58" y="3310102"/>
            <a:ext cx="1805847" cy="32103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DECE3A-5226-38E2-4FA3-4F281A7C27A3}"/>
              </a:ext>
            </a:extLst>
          </p:cNvPr>
          <p:cNvSpPr txBox="1"/>
          <p:nvPr/>
        </p:nvSpPr>
        <p:spPr>
          <a:xfrm>
            <a:off x="8162393" y="2394844"/>
            <a:ext cx="20561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View != object (</a:t>
            </a:r>
            <a:r>
              <a:rPr lang="ko-KR" altLang="en-US" sz="1000" dirty="0"/>
              <a:t>비정상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Inflate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Layout XML </a:t>
            </a:r>
            <a:r>
              <a:rPr lang="ko-KR" altLang="en-US" sz="1200" dirty="0"/>
              <a:t>파일을 통해 </a:t>
            </a:r>
            <a:r>
              <a:rPr lang="en-US" altLang="ko-KR" sz="1200" dirty="0"/>
              <a:t>View </a:t>
            </a:r>
            <a:r>
              <a:rPr lang="ko-KR" altLang="en-US" sz="1200" dirty="0"/>
              <a:t>객체를 </a:t>
            </a:r>
            <a:r>
              <a:rPr lang="ko-KR" altLang="en-US" sz="1200" dirty="0" err="1"/>
              <a:t>실체화하여</a:t>
            </a:r>
            <a:r>
              <a:rPr lang="ko-KR" altLang="en-US" sz="1200" dirty="0"/>
              <a:t> 반환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DEE18D-7551-6C65-9D1A-3D9117E0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365420"/>
            <a:ext cx="5163962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E33CA5-DC27-0B0E-E507-8C38DE47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615260"/>
            <a:ext cx="3310040" cy="66200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C7A5DDA-A729-F296-BBFF-661145248AC3}"/>
              </a:ext>
            </a:extLst>
          </p:cNvPr>
          <p:cNvCxnSpPr>
            <a:cxnSpLocks/>
          </p:cNvCxnSpPr>
          <p:nvPr/>
        </p:nvCxnSpPr>
        <p:spPr>
          <a:xfrm>
            <a:off x="593220" y="4097653"/>
            <a:ext cx="253098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D181C4-7514-D40C-76AE-5C3A4072D596}"/>
              </a:ext>
            </a:extLst>
          </p:cNvPr>
          <p:cNvSpPr txBox="1"/>
          <p:nvPr/>
        </p:nvSpPr>
        <p:spPr>
          <a:xfrm>
            <a:off x="381001" y="4277268"/>
            <a:ext cx="44188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setContentView</a:t>
            </a:r>
            <a:r>
              <a:rPr lang="ko-KR" altLang="en-US" sz="1000" dirty="0"/>
              <a:t>의 내부에서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파일을 </a:t>
            </a:r>
            <a:r>
              <a:rPr lang="en-US" altLang="ko-KR" sz="1000" dirty="0"/>
              <a:t>inflation</a:t>
            </a:r>
            <a:r>
              <a:rPr lang="ko-KR" altLang="en-US" sz="1000" dirty="0"/>
              <a:t>하여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객체로 변환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59D102-2489-4ECA-262D-828302A1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939" y="1205929"/>
            <a:ext cx="4485239" cy="1822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68C497-E394-6C8D-C1AC-5FAFBC22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798" y="1205929"/>
            <a:ext cx="1526822" cy="2714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A3689-1014-9E3D-7442-9986742CA709}"/>
              </a:ext>
            </a:extLst>
          </p:cNvPr>
          <p:cNvSpPr txBox="1"/>
          <p:nvPr/>
        </p:nvSpPr>
        <p:spPr>
          <a:xfrm>
            <a:off x="5798939" y="831590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 </a:t>
            </a:r>
            <a:r>
              <a:rPr lang="ko-KR" altLang="en-US" sz="1200" dirty="0"/>
              <a:t>직접 사용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F832EF-FCA3-4BCD-0BA0-FC207193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49" y="5099116"/>
            <a:ext cx="2617150" cy="15104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B20673-637B-2FF7-57E1-FC69FB83C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649" y="3289462"/>
            <a:ext cx="2617150" cy="1494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A8883B-CC2E-4A0E-EBDC-10EE39A421D9}"/>
              </a:ext>
            </a:extLst>
          </p:cNvPr>
          <p:cNvSpPr txBox="1"/>
          <p:nvPr/>
        </p:nvSpPr>
        <p:spPr>
          <a:xfrm>
            <a:off x="7589915" y="3060501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9AC17-E79E-4AFF-635A-A7460298B3C9}"/>
              </a:ext>
            </a:extLst>
          </p:cNvPr>
          <p:cNvSpPr txBox="1"/>
          <p:nvPr/>
        </p:nvSpPr>
        <p:spPr>
          <a:xfrm>
            <a:off x="7589915" y="4886582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sub.xml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C5958-4FC5-A2B5-7AE9-305B894C2086}"/>
              </a:ext>
            </a:extLst>
          </p:cNvPr>
          <p:cNvSpPr txBox="1"/>
          <p:nvPr/>
        </p:nvSpPr>
        <p:spPr>
          <a:xfrm>
            <a:off x="5168901" y="3244278"/>
            <a:ext cx="2493748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Inflater.inflate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R.layout.sub</a:t>
            </a:r>
            <a:r>
              <a:rPr lang="en-US" altLang="ko-KR" sz="800" b="1" dirty="0"/>
              <a:t>: </a:t>
            </a:r>
            <a:r>
              <a:rPr lang="ko-KR" altLang="en-US" sz="800" dirty="0"/>
              <a:t>불러올 </a:t>
            </a:r>
            <a:r>
              <a:rPr lang="en-US" altLang="ko-KR" sz="800" dirty="0"/>
              <a:t>layout </a:t>
            </a:r>
            <a:r>
              <a:rPr lang="ko-KR" altLang="en-US" sz="800" dirty="0"/>
              <a:t>파일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Container</a:t>
            </a:r>
            <a:r>
              <a:rPr lang="en-US" altLang="ko-KR" sz="800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attachToRoot</a:t>
            </a:r>
            <a:r>
              <a:rPr lang="en-US" altLang="ko-KR" sz="800" b="1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자식으로 할지 여부</a:t>
            </a:r>
            <a:endParaRPr lang="en-US" altLang="ko-KR" sz="8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7545E1-B691-DBE0-77B6-A04F3EE5E3B7}"/>
              </a:ext>
            </a:extLst>
          </p:cNvPr>
          <p:cNvCxnSpPr>
            <a:cxnSpLocks/>
          </p:cNvCxnSpPr>
          <p:nvPr/>
        </p:nvCxnSpPr>
        <p:spPr>
          <a:xfrm>
            <a:off x="6131509" y="2420938"/>
            <a:ext cx="266959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33E4B7-0EF0-722E-F6B8-FD7427F40A95}"/>
              </a:ext>
            </a:extLst>
          </p:cNvPr>
          <p:cNvCxnSpPr>
            <a:cxnSpLocks/>
          </p:cNvCxnSpPr>
          <p:nvPr/>
        </p:nvCxnSpPr>
        <p:spPr>
          <a:xfrm flipH="1">
            <a:off x="5798939" y="2420938"/>
            <a:ext cx="1541661" cy="868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PendingIntent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7670095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Purpose</a:t>
            </a:r>
            <a:r>
              <a:rPr lang="en-US" altLang="ko-KR" sz="1000" dirty="0"/>
              <a:t>: </a:t>
            </a:r>
            <a:r>
              <a:rPr lang="ko-KR" altLang="en-US" sz="1000" dirty="0"/>
              <a:t>바로 실행하지 않고 어느 특정 시점에 실행하는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구현하기 위함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(App</a:t>
            </a:r>
            <a:r>
              <a:rPr lang="ko-KR" altLang="en-US" sz="1000" dirty="0"/>
              <a:t>이 종료된 이후에도 </a:t>
            </a:r>
            <a:r>
              <a:rPr lang="en-US" altLang="ko-KR" sz="1000" dirty="0"/>
              <a:t>Intent</a:t>
            </a:r>
            <a:r>
              <a:rPr lang="ko-KR" altLang="en-US" sz="1000" dirty="0"/>
              <a:t>로 전달된 작업이 수행되어야 한다</a:t>
            </a:r>
            <a:r>
              <a:rPr lang="en-US" altLang="ko-KR" sz="1000" dirty="0"/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Key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Idea:</a:t>
            </a:r>
            <a:r>
              <a:rPr lang="en-US" altLang="ko-KR" sz="1000" dirty="0"/>
              <a:t> PendingIntent</a:t>
            </a:r>
            <a:r>
              <a:rPr lang="ko-KR" altLang="en-US" sz="1000" dirty="0"/>
              <a:t>에 정의된 </a:t>
            </a:r>
            <a:r>
              <a:rPr lang="en-US" altLang="ko-KR" sz="1000" dirty="0"/>
              <a:t>action</a:t>
            </a:r>
            <a:r>
              <a:rPr lang="ko-KR" altLang="en-US" sz="1000" dirty="0"/>
              <a:t> 은 다른</a:t>
            </a:r>
            <a:r>
              <a:rPr lang="en-US" altLang="ko-KR" sz="1000" dirty="0"/>
              <a:t> application </a:t>
            </a:r>
            <a:r>
              <a:rPr lang="ko-KR" altLang="en-US" sz="1000" dirty="0"/>
              <a:t>에서 수행될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- </a:t>
            </a: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PendingIntent</a:t>
            </a:r>
            <a:r>
              <a:rPr lang="ko-KR" altLang="en-US" sz="1000" dirty="0"/>
              <a:t>를 전달하면</a:t>
            </a:r>
            <a:r>
              <a:rPr lang="en-US" altLang="ko-KR" sz="1000" dirty="0"/>
              <a:t>, </a:t>
            </a:r>
            <a:r>
              <a:rPr lang="ko-KR" altLang="en-US" sz="1000" dirty="0"/>
              <a:t>마치 자신의 </a:t>
            </a:r>
            <a:r>
              <a:rPr lang="en-US" altLang="ko-KR" sz="1000" dirty="0"/>
              <a:t>Intent</a:t>
            </a:r>
            <a:r>
              <a:rPr lang="ko-KR" altLang="en-US" sz="1000" dirty="0"/>
              <a:t>인 것처럼 작업을 수행할 권한을 얻는다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412B7-F17C-3E17-BF33-D674D7F3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" t="11725" r="-243" b="51797"/>
          <a:stretch/>
        </p:blipFill>
        <p:spPr>
          <a:xfrm>
            <a:off x="311149" y="3236498"/>
            <a:ext cx="3693694" cy="13025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201986-984F-6561-231B-8FE31F849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2"/>
          <a:stretch/>
        </p:blipFill>
        <p:spPr>
          <a:xfrm>
            <a:off x="4299504" y="3285933"/>
            <a:ext cx="1661507" cy="15267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148174-0E45-D9B1-F32A-079562F91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170"/>
          <a:stretch/>
        </p:blipFill>
        <p:spPr>
          <a:xfrm>
            <a:off x="4299504" y="4812677"/>
            <a:ext cx="1661508" cy="15014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33B91D-5271-3EFC-3665-5E34FF20FFD4}"/>
              </a:ext>
            </a:extLst>
          </p:cNvPr>
          <p:cNvSpPr/>
          <p:nvPr/>
        </p:nvSpPr>
        <p:spPr>
          <a:xfrm>
            <a:off x="4361976" y="4180170"/>
            <a:ext cx="1536379" cy="58947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7406F1-B141-7966-29A1-45573488B0B2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130165" y="4769643"/>
            <a:ext cx="1" cy="17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F21263-457B-6CAA-9A14-2D4F8638C399}"/>
              </a:ext>
            </a:extLst>
          </p:cNvPr>
          <p:cNvSpPr txBox="1"/>
          <p:nvPr/>
        </p:nvSpPr>
        <p:spPr>
          <a:xfrm>
            <a:off x="237260" y="4585799"/>
            <a:ext cx="3999588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알람 발생 이후</a:t>
            </a:r>
            <a:r>
              <a:rPr lang="en-US" altLang="ko-KR" sz="800" dirty="0"/>
              <a:t>, app</a:t>
            </a:r>
            <a:r>
              <a:rPr lang="ko-KR" altLang="en-US" sz="800" dirty="0"/>
              <a:t>을 닫고 알람을 터치해도 정상적으로 </a:t>
            </a:r>
            <a:r>
              <a:rPr lang="en-US" altLang="ko-KR" sz="800" dirty="0"/>
              <a:t>action</a:t>
            </a:r>
            <a:r>
              <a:rPr lang="ko-KR" altLang="en-US" sz="800" dirty="0"/>
              <a:t>이 수행됨</a:t>
            </a:r>
            <a:br>
              <a:rPr lang="en-US" altLang="ko-KR" sz="800" dirty="0"/>
            </a:br>
            <a:r>
              <a:rPr lang="en-US" altLang="ko-KR" sz="800" b="1" dirty="0"/>
              <a:t>-&gt; </a:t>
            </a:r>
            <a:r>
              <a:rPr lang="ko-KR" altLang="en-US" sz="800" b="1" dirty="0"/>
              <a:t>해당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이 아닌 다른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에서 </a:t>
            </a:r>
            <a:r>
              <a:rPr lang="en-US" altLang="ko-KR" sz="800" b="1" dirty="0"/>
              <a:t>Intent</a:t>
            </a:r>
            <a:r>
              <a:rPr lang="ko-KR" altLang="en-US" sz="800" b="1" dirty="0"/>
              <a:t>에 명시된 </a:t>
            </a:r>
            <a:r>
              <a:rPr lang="en-US" altLang="ko-KR" sz="800" b="1" dirty="0"/>
              <a:t>action</a:t>
            </a:r>
            <a:r>
              <a:rPr lang="ko-KR" altLang="en-US" sz="800" b="1" dirty="0"/>
              <a:t>을 수행함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2887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Fragment </a:t>
            </a:r>
            <a:r>
              <a:rPr lang="en-US" altLang="ko-KR" sz="1500" dirty="0" err="1"/>
              <a:t>LifeCycle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311150" y="1253878"/>
            <a:ext cx="4856413" cy="2175122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5A5BEF-F36E-A14E-7F46-4C5ABE08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0" y="3718943"/>
            <a:ext cx="4251026" cy="260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6A11B6-2591-AE03-87DE-DA28A7F8011E}"/>
              </a:ext>
            </a:extLst>
          </p:cNvPr>
          <p:cNvGrpSpPr/>
          <p:nvPr/>
        </p:nvGrpSpPr>
        <p:grpSpPr>
          <a:xfrm>
            <a:off x="6313320" y="1253878"/>
            <a:ext cx="4443519" cy="1541587"/>
            <a:chOff x="6331367" y="1274853"/>
            <a:chExt cx="4443519" cy="15415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06FC25-1EAC-EF11-19E9-7C1FA71EC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4854"/>
            <a:stretch/>
          </p:blipFill>
          <p:spPr>
            <a:xfrm>
              <a:off x="6331369" y="1274853"/>
              <a:ext cx="4443517" cy="1914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D4CC4A-205F-47F6-65E6-D5CCA4B27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165"/>
            <a:stretch/>
          </p:blipFill>
          <p:spPr>
            <a:xfrm>
              <a:off x="6331367" y="2190172"/>
              <a:ext cx="4443517" cy="6262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0EFFE3-BAB0-1320-E33C-F39199200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514" b="45861"/>
            <a:stretch/>
          </p:blipFill>
          <p:spPr>
            <a:xfrm>
              <a:off x="6331368" y="1466272"/>
              <a:ext cx="4443517" cy="97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1B8273-80B8-0D41-B363-7DFF2E778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413" b="22752"/>
            <a:stretch/>
          </p:blipFill>
          <p:spPr>
            <a:xfrm>
              <a:off x="6331368" y="1563904"/>
              <a:ext cx="4443517" cy="626268"/>
            </a:xfrm>
            <a:prstGeom prst="rect">
              <a:avLst/>
            </a:prstGeom>
          </p:spPr>
        </p:pic>
      </p:grpSp>
      <p:pic>
        <p:nvPicPr>
          <p:cNvPr id="5126" name="Picture 6" descr="Pluu Dev - Fragment Lifecycle과 LiveData">
            <a:extLst>
              <a:ext uri="{FF2B5EF4-FFF2-40B4-BE49-F238E27FC236}">
                <a16:creationId xmlns:a16="http://schemas.microsoft.com/office/drawing/2014/main" id="{442A8A96-A2FA-54FB-81B3-925C3968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55" y="2885776"/>
            <a:ext cx="2756650" cy="39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4A230-9900-1780-6C1B-36292E88DCDA}"/>
              </a:ext>
            </a:extLst>
          </p:cNvPr>
          <p:cNvSpPr txBox="1"/>
          <p:nvPr/>
        </p:nvSpPr>
        <p:spPr>
          <a:xfrm>
            <a:off x="31115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Fragment - Fragment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10B4B-20B5-CF44-62D8-088811858580}"/>
              </a:ext>
            </a:extLst>
          </p:cNvPr>
          <p:cNvSpPr txBox="1"/>
          <p:nvPr/>
        </p:nvSpPr>
        <p:spPr>
          <a:xfrm>
            <a:off x="631332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Activity - Fragment</a:t>
            </a:r>
          </a:p>
        </p:txBody>
      </p: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B93CC43-AD25-217A-123F-CD1248E4A212}"/>
              </a:ext>
            </a:extLst>
          </p:cNvPr>
          <p:cNvCxnSpPr>
            <a:cxnSpLocks/>
          </p:cNvCxnSpPr>
          <p:nvPr/>
        </p:nvCxnSpPr>
        <p:spPr>
          <a:xfrm flipV="1">
            <a:off x="9917906" y="1168407"/>
            <a:ext cx="352425" cy="88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EC71AD-5CDA-FFAD-12E7-18ACBB73D38A}"/>
              </a:ext>
            </a:extLst>
          </p:cNvPr>
          <p:cNvCxnSpPr>
            <a:cxnSpLocks/>
          </p:cNvCxnSpPr>
          <p:nvPr/>
        </p:nvCxnSpPr>
        <p:spPr>
          <a:xfrm flipV="1">
            <a:off x="9848850" y="1978819"/>
            <a:ext cx="457200" cy="223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D0C130-23CE-52C5-FC1E-83D7F1BFAA84}"/>
              </a:ext>
            </a:extLst>
          </p:cNvPr>
          <p:cNvCxnSpPr>
            <a:cxnSpLocks/>
          </p:cNvCxnSpPr>
          <p:nvPr/>
        </p:nvCxnSpPr>
        <p:spPr>
          <a:xfrm>
            <a:off x="9527790" y="2276475"/>
            <a:ext cx="849698" cy="309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A5A1FD-CA6A-AF2C-5E6B-DFB92414D14D}"/>
              </a:ext>
            </a:extLst>
          </p:cNvPr>
          <p:cNvCxnSpPr>
            <a:cxnSpLocks/>
          </p:cNvCxnSpPr>
          <p:nvPr/>
        </p:nvCxnSpPr>
        <p:spPr>
          <a:xfrm flipV="1">
            <a:off x="9796463" y="2276475"/>
            <a:ext cx="509587" cy="19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098F3B-CEAD-4FC5-ABAE-0852C6B1AEFD}"/>
              </a:ext>
            </a:extLst>
          </p:cNvPr>
          <p:cNvCxnSpPr/>
          <p:nvPr/>
        </p:nvCxnSpPr>
        <p:spPr>
          <a:xfrm>
            <a:off x="7620000" y="2128838"/>
            <a:ext cx="22979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912E86-5040-5239-ED44-B5B1A9C22FB5}"/>
              </a:ext>
            </a:extLst>
          </p:cNvPr>
          <p:cNvCxnSpPr>
            <a:cxnSpLocks/>
          </p:cNvCxnSpPr>
          <p:nvPr/>
        </p:nvCxnSpPr>
        <p:spPr>
          <a:xfrm>
            <a:off x="7620000" y="2231232"/>
            <a:ext cx="2228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6B6280-E3C8-2E10-ABBF-3FCDA7C5831D}"/>
              </a:ext>
            </a:extLst>
          </p:cNvPr>
          <p:cNvCxnSpPr>
            <a:cxnSpLocks/>
          </p:cNvCxnSpPr>
          <p:nvPr/>
        </p:nvCxnSpPr>
        <p:spPr>
          <a:xfrm>
            <a:off x="7620000" y="2326481"/>
            <a:ext cx="188833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E17FB2-A0B6-43E4-94A0-2D46229133D8}"/>
              </a:ext>
            </a:extLst>
          </p:cNvPr>
          <p:cNvCxnSpPr>
            <a:cxnSpLocks/>
          </p:cNvCxnSpPr>
          <p:nvPr/>
        </p:nvCxnSpPr>
        <p:spPr>
          <a:xfrm>
            <a:off x="7620000" y="2514600"/>
            <a:ext cx="217646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76E86D-CF57-B436-A3BD-10B2443D9E79}"/>
              </a:ext>
            </a:extLst>
          </p:cNvPr>
          <p:cNvSpPr/>
          <p:nvPr/>
        </p:nvSpPr>
        <p:spPr>
          <a:xfrm>
            <a:off x="7609250" y="3382406"/>
            <a:ext cx="1426798" cy="1783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3441F1-22CD-EEB8-25C6-8BE55A3E27C6}"/>
              </a:ext>
            </a:extLst>
          </p:cNvPr>
          <p:cNvCxnSpPr>
            <a:cxnSpLocks/>
          </p:cNvCxnSpPr>
          <p:nvPr/>
        </p:nvCxnSpPr>
        <p:spPr>
          <a:xfrm flipV="1">
            <a:off x="9136856" y="44769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2AB8B3-6B88-EB87-929E-4E098C613AF3}"/>
              </a:ext>
            </a:extLst>
          </p:cNvPr>
          <p:cNvCxnSpPr>
            <a:cxnSpLocks/>
          </p:cNvCxnSpPr>
          <p:nvPr/>
        </p:nvCxnSpPr>
        <p:spPr>
          <a:xfrm>
            <a:off x="5861050" y="5048861"/>
            <a:ext cx="32758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A8DFC-1E5D-0977-0A48-6C799E898642}"/>
              </a:ext>
            </a:extLst>
          </p:cNvPr>
          <p:cNvCxnSpPr>
            <a:cxnSpLocks/>
          </p:cNvCxnSpPr>
          <p:nvPr/>
        </p:nvCxnSpPr>
        <p:spPr>
          <a:xfrm flipV="1">
            <a:off x="8494313" y="4762924"/>
            <a:ext cx="2474078" cy="350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D64DD9B-2993-FBCA-65CB-4B46DAA542EA}"/>
              </a:ext>
            </a:extLst>
          </p:cNvPr>
          <p:cNvCxnSpPr>
            <a:cxnSpLocks/>
          </p:cNvCxnSpPr>
          <p:nvPr/>
        </p:nvCxnSpPr>
        <p:spPr>
          <a:xfrm>
            <a:off x="5861050" y="5153249"/>
            <a:ext cx="2609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27E2E2-8E57-05CD-E18E-4E9439983117}"/>
              </a:ext>
            </a:extLst>
          </p:cNvPr>
          <p:cNvCxnSpPr>
            <a:cxnSpLocks/>
          </p:cNvCxnSpPr>
          <p:nvPr/>
        </p:nvCxnSpPr>
        <p:spPr>
          <a:xfrm flipV="1">
            <a:off x="5861050" y="5338994"/>
            <a:ext cx="4182602" cy="22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DAB80-1BC6-EA2B-444D-0158323EDD21}"/>
              </a:ext>
            </a:extLst>
          </p:cNvPr>
          <p:cNvCxnSpPr>
            <a:cxnSpLocks/>
          </p:cNvCxnSpPr>
          <p:nvPr/>
        </p:nvCxnSpPr>
        <p:spPr>
          <a:xfrm>
            <a:off x="5861050" y="5722140"/>
            <a:ext cx="104140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F03BE6-3E6F-EC9F-4CE8-29E241935749}"/>
              </a:ext>
            </a:extLst>
          </p:cNvPr>
          <p:cNvCxnSpPr>
            <a:cxnSpLocks/>
          </p:cNvCxnSpPr>
          <p:nvPr/>
        </p:nvCxnSpPr>
        <p:spPr>
          <a:xfrm>
            <a:off x="6902450" y="5689593"/>
            <a:ext cx="3317875" cy="35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773A55-4E4E-C331-5182-C171CE7EEA84}"/>
              </a:ext>
            </a:extLst>
          </p:cNvPr>
          <p:cNvCxnSpPr>
            <a:cxnSpLocks/>
          </p:cNvCxnSpPr>
          <p:nvPr/>
        </p:nvCxnSpPr>
        <p:spPr>
          <a:xfrm flipV="1">
            <a:off x="10043652" y="5185435"/>
            <a:ext cx="143336" cy="11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19E0E0-1190-3865-B423-73C8C2261566}"/>
              </a:ext>
            </a:extLst>
          </p:cNvPr>
          <p:cNvCxnSpPr>
            <a:cxnSpLocks/>
          </p:cNvCxnSpPr>
          <p:nvPr/>
        </p:nvCxnSpPr>
        <p:spPr>
          <a:xfrm flipV="1">
            <a:off x="9289256" y="46293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CustomView</a:t>
            </a:r>
            <a:r>
              <a:rPr lang="ko-KR" altLang="en-US" sz="1200" dirty="0"/>
              <a:t>를 </a:t>
            </a:r>
            <a:r>
              <a:rPr lang="en-US" altLang="ko-KR" sz="1200" dirty="0"/>
              <a:t>XML </a:t>
            </a:r>
            <a:r>
              <a:rPr lang="ko-KR" altLang="en-US" sz="1200" dirty="0"/>
              <a:t>파일에서 참조하는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CustomView</a:t>
            </a:r>
            <a:r>
              <a:rPr lang="en-US" altLang="ko-KR" sz="1000" dirty="0">
                <a:solidFill>
                  <a:srgbClr val="FF0000"/>
                </a:solidFill>
              </a:rPr>
              <a:t>(Context </a:t>
            </a:r>
            <a:r>
              <a:rPr lang="en-US" altLang="ko-KR" sz="1000" dirty="0" err="1">
                <a:solidFill>
                  <a:srgbClr val="FF0000"/>
                </a:solidFill>
              </a:rPr>
              <a:t>context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</a:rPr>
              <a:t>AttributeSet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attrs</a:t>
            </a:r>
            <a:r>
              <a:rPr lang="en-US" altLang="ko-KR" sz="1000" dirty="0">
                <a:solidFill>
                  <a:srgbClr val="FF0000"/>
                </a:solidFill>
              </a:rPr>
              <a:t>) method </a:t>
            </a:r>
            <a:r>
              <a:rPr lang="ko-KR" altLang="en-US" sz="1000" dirty="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상속받은 </a:t>
            </a:r>
            <a:r>
              <a:rPr lang="en-US" altLang="ko-KR" sz="1000" dirty="0" err="1"/>
              <a:t>CustomView</a:t>
            </a:r>
            <a:r>
              <a:rPr lang="en-US" altLang="ko-KR" sz="1000" dirty="0"/>
              <a:t> class</a:t>
            </a:r>
            <a:r>
              <a:rPr lang="ko-KR" altLang="en-US" sz="1000" dirty="0"/>
              <a:t>를 만들어 </a:t>
            </a:r>
            <a:r>
              <a:rPr lang="en-US" altLang="ko-KR" sz="1000" dirty="0"/>
              <a:t>XML</a:t>
            </a:r>
            <a:r>
              <a:rPr lang="ko-KR" altLang="en-US" sz="1000" dirty="0"/>
              <a:t>에서 정의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7575</TotalTime>
  <Words>2401</Words>
  <Application>Microsoft Office PowerPoint</Application>
  <PresentationFormat>와이드스크린</PresentationFormat>
  <Paragraphs>396</Paragraphs>
  <Slides>27</Slides>
  <Notes>26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192</cp:revision>
  <dcterms:created xsi:type="dcterms:W3CDTF">2024-04-09T08:20:40Z</dcterms:created>
  <dcterms:modified xsi:type="dcterms:W3CDTF">2024-05-24T01:13:35Z</dcterms:modified>
</cp:coreProperties>
</file>